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4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9144000" cy="6858000" type="screen4x3"/>
  <p:notesSz cx="6858000" cy="9144000"/>
  <p:defaultTextStyle>
    <a:defPPr>
      <a:defRPr lang="fr-FR"/>
    </a:defPPr>
    <a:lvl1pPr algn="l" rtl="0" fontAlgn="base" hangingPunct="0">
      <a:spcBef>
        <a:spcPct val="0"/>
      </a:spcBef>
      <a:spcAft>
        <a:spcPct val="0"/>
      </a:spcAft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1pPr>
    <a:lvl2pPr marL="457200" algn="l" rtl="0" fontAlgn="base" hangingPunct="0">
      <a:spcBef>
        <a:spcPct val="0"/>
      </a:spcBef>
      <a:spcAft>
        <a:spcPct val="0"/>
      </a:spcAft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2pPr>
    <a:lvl3pPr marL="914400" algn="l" rtl="0" fontAlgn="base" hangingPunct="0">
      <a:spcBef>
        <a:spcPct val="0"/>
      </a:spcBef>
      <a:spcAft>
        <a:spcPct val="0"/>
      </a:spcAft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3pPr>
    <a:lvl4pPr marL="1371600" algn="l" rtl="0" fontAlgn="base" hangingPunct="0">
      <a:spcBef>
        <a:spcPct val="0"/>
      </a:spcBef>
      <a:spcAft>
        <a:spcPct val="0"/>
      </a:spcAft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4pPr>
    <a:lvl5pPr marL="1828800" algn="l" rtl="0" fontAlgn="base" hangingPunct="0">
      <a:spcBef>
        <a:spcPct val="0"/>
      </a:spcBef>
      <a:spcAft>
        <a:spcPct val="0"/>
      </a:spcAft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5pPr>
    <a:lvl6pPr marL="2286000" algn="l" defTabSz="914400" rtl="0" eaLnBrk="1" latinLnBrk="0" hangingPunct="1"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6pPr>
    <a:lvl7pPr marL="2743200" algn="l" defTabSz="914400" rtl="0" eaLnBrk="1" latinLnBrk="0" hangingPunct="1"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7pPr>
    <a:lvl8pPr marL="3200400" algn="l" defTabSz="914400" rtl="0" eaLnBrk="1" latinLnBrk="0" hangingPunct="1"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8pPr>
    <a:lvl9pPr marL="3657600" algn="l" defTabSz="914400" rtl="0" eaLnBrk="1" latinLnBrk="0" hangingPunct="1">
      <a:defRPr sz="1200" kern="1200">
        <a:solidFill>
          <a:srgbClr val="363636"/>
        </a:solidFill>
        <a:latin typeface="Bodoni SvtyTwo ITC TT-Book" charset="0"/>
        <a:ea typeface="Bodoni SvtyTwo ITC TT-Book" charset="0"/>
        <a:cs typeface="Bodoni SvtyTwo ITC TT-Book" charset="0"/>
        <a:sym typeface="Bodoni SvtyTwo ITC TT-Boo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fr-FR" altLang="fr-FR" noProof="0" smtClean="0">
                <a:sym typeface="Avenir" charset="0"/>
              </a:rPr>
              <a:t>Second level</a:t>
            </a:r>
          </a:p>
          <a:p>
            <a:pPr lvl="2"/>
            <a:r>
              <a:rPr lang="fr-FR" altLang="fr-FR" noProof="0" smtClean="0">
                <a:sym typeface="Avenir" charset="0"/>
              </a:rPr>
              <a:t>Third level</a:t>
            </a:r>
          </a:p>
          <a:p>
            <a:pPr lvl="3"/>
            <a:r>
              <a:rPr lang="fr-FR" altLang="fr-FR" noProof="0" smtClean="0">
                <a:sym typeface="Avenir" charset="0"/>
              </a:rPr>
              <a:t>Fourth level</a:t>
            </a:r>
          </a:p>
          <a:p>
            <a:pPr lvl="4"/>
            <a:r>
              <a:rPr lang="fr-FR" altLang="fr-FR" noProof="0" smtClean="0">
                <a:sym typeface="Aveni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65E85-2EC7-4B00-940B-C5A894609FAF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5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41AF4-B07F-4E36-A5D0-DD7379DC55C5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3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CC3E7-F064-493E-8D0D-59404A83A0AB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9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5881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6171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636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0786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4473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5348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352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7387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A9890-0335-4171-BF54-D46F93A571C8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70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>
              <a:sym typeface="Helvetica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35458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8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4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4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8371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8615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4223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8897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36600" y="2089150"/>
            <a:ext cx="3765550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4550" y="2089150"/>
            <a:ext cx="3765550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4007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2750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0338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47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CC3F2-EC05-4E82-AE3A-DB1C565197C1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42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13721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>
              <a:sym typeface="Helvetica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26055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8029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99225" y="576263"/>
            <a:ext cx="1920875" cy="5791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36600" y="576263"/>
            <a:ext cx="5610225" cy="5791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451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4308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8212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72481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36600" y="1092200"/>
            <a:ext cx="376555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4550" y="1092200"/>
            <a:ext cx="376555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3192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8009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246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9BEBB-6348-4BF9-81ED-C7A52DE353C6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754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644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44374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>
              <a:sym typeface="Helvetica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1363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9559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038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038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4839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8AFB5-B39E-4ABC-B6F3-685E2DABCCA6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876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1AE07-0C41-49D4-AF82-A1C424A84B88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769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62AC6-449A-4D0C-821F-63661E258749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14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CF672-ED84-4CDE-B4C7-7EAECBEFA5DB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391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EF65D-7046-454E-8F1B-D10D4BE0562A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0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90F58-714C-4FC6-9C64-A27BC96D96AF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416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FC260-69D1-4600-B5ED-D17D299B3359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21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003BA-02DD-4AC8-8C18-E61CBB9D50FF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29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995E9-D134-441F-ABF5-86810EDA7107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22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>
              <a:sym typeface="Helvetica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B4C85-0E06-4DE2-8635-9370237548C0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30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D1BAE-F0F9-4754-9910-21306B9DE7BC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288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85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858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486D4-0F88-4350-9344-C8BAB0675593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3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D0495-E49A-4EF3-BB38-76A0F518F06F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67F18-0AA7-4FED-B02E-863C28825BC3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2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35B37-0D63-40FC-8334-1B0BC44228C4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6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>
              <a:sym typeface="Helvetica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AA64A-8940-4710-B69B-4F59ADD36286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6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7466013" y="6245225"/>
            <a:ext cx="3032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A763CF3E-F5B7-4908-8A89-3CA6F2F63703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7" name="Rectangle 2"/>
          <p:cNvSpPr>
            <a:spLocks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anose="020B0604020202020204" pitchFamily="34" charset="0"/>
              </a:rPr>
              <a:t>Click to edit Master title style</a:t>
            </a:r>
          </a:p>
        </p:txBody>
      </p:sp>
      <p:sp>
        <p:nvSpPr>
          <p:cNvPr id="1028" name="Rectangle 3"/>
          <p:cNvSpPr>
            <a:spLocks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anose="020B0604020202020204" pitchFamily="34" charset="0"/>
              </a:rPr>
              <a:t>Click to edit Master text styles</a:t>
            </a:r>
          </a:p>
          <a:p>
            <a:pPr lvl="1"/>
            <a:r>
              <a:rPr lang="fr-FR" altLang="fr-FR" smtClean="0">
                <a:sym typeface="Helvetica" panose="020B0604020202020204" pitchFamily="34" charset="0"/>
              </a:rPr>
              <a:t>Second level</a:t>
            </a:r>
          </a:p>
          <a:p>
            <a:pPr lvl="2"/>
            <a:r>
              <a:rPr lang="fr-FR" altLang="fr-FR" smtClean="0">
                <a:sym typeface="Helvetica" panose="020B0604020202020204" pitchFamily="34" charset="0"/>
              </a:rPr>
              <a:t>Third level</a:t>
            </a:r>
          </a:p>
          <a:p>
            <a:pPr lvl="3"/>
            <a:r>
              <a:rPr lang="fr-FR" altLang="fr-FR" smtClean="0">
                <a:sym typeface="Helvetica" panose="020B0604020202020204" pitchFamily="34" charset="0"/>
              </a:rPr>
              <a:t>Fourth level</a:t>
            </a:r>
          </a:p>
          <a:p>
            <a:pPr lvl="4"/>
            <a:r>
              <a:rPr lang="fr-FR" altLang="fr-FR" smtClean="0">
                <a:sym typeface="Helvetica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anose="020B0604020202020204" pitchFamily="34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/>
          </p:cNvSpPr>
          <p:nvPr>
            <p:ph type="body" idx="1"/>
          </p:nvPr>
        </p:nvSpPr>
        <p:spPr bwMode="auto">
          <a:xfrm>
            <a:off x="889000" y="889000"/>
            <a:ext cx="7366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anose="020B0604020202020204" pitchFamily="34" charset="0"/>
              </a:rPr>
              <a:t>Click to edit Master text styles</a:t>
            </a:r>
          </a:p>
          <a:p>
            <a:pPr lvl="1"/>
            <a:r>
              <a:rPr lang="fr-FR" altLang="fr-FR" smtClean="0">
                <a:sym typeface="Helvetica" panose="020B0604020202020204" pitchFamily="34" charset="0"/>
              </a:rPr>
              <a:t>Second level</a:t>
            </a:r>
          </a:p>
          <a:p>
            <a:pPr lvl="2"/>
            <a:r>
              <a:rPr lang="fr-FR" altLang="fr-FR" smtClean="0">
                <a:sym typeface="Helvetica" panose="020B0604020202020204" pitchFamily="34" charset="0"/>
              </a:rPr>
              <a:t>Third level</a:t>
            </a:r>
          </a:p>
          <a:p>
            <a:pPr lvl="3"/>
            <a:r>
              <a:rPr lang="fr-FR" altLang="fr-FR" smtClean="0">
                <a:sym typeface="Helvetica" panose="020B0604020202020204" pitchFamily="34" charset="0"/>
              </a:rPr>
              <a:t>Fourth level</a:t>
            </a:r>
          </a:p>
          <a:p>
            <a:pPr lvl="4"/>
            <a:r>
              <a:rPr lang="fr-FR" altLang="fr-FR" smtClean="0">
                <a:sym typeface="Helvetica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/>
          </p:cNvSpPr>
          <p:nvPr/>
        </p:nvSpPr>
        <p:spPr bwMode="auto">
          <a:xfrm>
            <a:off x="292100" y="292100"/>
            <a:ext cx="8572500" cy="6286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5B5B7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419100" y="504825"/>
            <a:ext cx="8305800" cy="1417638"/>
            <a:chOff x="0" y="0"/>
            <a:chExt cx="8305800" cy="1417638"/>
          </a:xfrm>
        </p:grpSpPr>
        <p:sp>
          <p:nvSpPr>
            <p:cNvPr id="2" name="Line 3"/>
            <p:cNvSpPr>
              <a:spLocks noChangeShapeType="1"/>
            </p:cNvSpPr>
            <p:nvPr/>
          </p:nvSpPr>
          <p:spPr bwMode="auto">
            <a:xfrm flipV="1">
              <a:off x="103188" y="0"/>
              <a:ext cx="0" cy="1244600"/>
            </a:xfrm>
            <a:prstGeom prst="line">
              <a:avLst/>
            </a:prstGeom>
            <a:noFill/>
            <a:ln w="12700" cap="flat" cmpd="sng">
              <a:solidFill>
                <a:srgbClr val="6D6D6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1pPr>
              <a:lvl2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2pPr>
              <a:lvl3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3pPr>
              <a:lvl4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4pPr>
              <a:lvl5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9pPr>
            </a:lstStyle>
            <a:p>
              <a:pPr>
                <a:defRPr/>
              </a:pPr>
              <a:endParaRPr lang="fr-FR" altLang="fr-FR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" name="Line 4"/>
            <p:cNvSpPr>
              <a:spLocks noChangeShapeType="1"/>
            </p:cNvSpPr>
            <p:nvPr/>
          </p:nvSpPr>
          <p:spPr bwMode="auto">
            <a:xfrm flipV="1">
              <a:off x="8216900" y="0"/>
              <a:ext cx="0" cy="1244600"/>
            </a:xfrm>
            <a:prstGeom prst="line">
              <a:avLst/>
            </a:prstGeom>
            <a:noFill/>
            <a:ln w="12700" cap="flat" cmpd="sng">
              <a:solidFill>
                <a:srgbClr val="6D6D6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1pPr>
              <a:lvl2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2pPr>
              <a:lvl3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3pPr>
              <a:lvl4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4pPr>
              <a:lvl5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9pPr>
            </a:lstStyle>
            <a:p>
              <a:pPr>
                <a:defRPr/>
              </a:pPr>
              <a:endParaRPr lang="fr-FR" altLang="fr-FR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H="1">
              <a:off x="101600" y="0"/>
              <a:ext cx="8115300" cy="0"/>
            </a:xfrm>
            <a:prstGeom prst="line">
              <a:avLst/>
            </a:prstGeom>
            <a:noFill/>
            <a:ln w="12700" cap="flat" cmpd="sng">
              <a:solidFill>
                <a:srgbClr val="6D6D6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1pPr>
              <a:lvl2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2pPr>
              <a:lvl3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3pPr>
              <a:lvl4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4pPr>
              <a:lvl5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9pPr>
            </a:lstStyle>
            <a:p>
              <a:pPr>
                <a:defRPr/>
              </a:pPr>
              <a:endParaRPr lang="fr-FR" altLang="fr-FR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pic>
          <p:nvPicPr>
            <p:cNvPr id="3081" name="Picture 6" descr="image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300" y="1227137"/>
              <a:ext cx="190500" cy="190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2" name="Picture 7" descr="image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7137"/>
              <a:ext cx="190500" cy="190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76" name="Rectangle 8"/>
          <p:cNvSpPr>
            <a:spLocks/>
          </p:cNvSpPr>
          <p:nvPr>
            <p:ph type="title"/>
          </p:nvPr>
        </p:nvSpPr>
        <p:spPr bwMode="auto">
          <a:xfrm>
            <a:off x="736600" y="576263"/>
            <a:ext cx="76835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anose="020B0604020202020204" pitchFamily="34" charset="0"/>
              </a:rPr>
              <a:t>Click to edit Master title style</a:t>
            </a:r>
          </a:p>
        </p:txBody>
      </p:sp>
      <p:sp>
        <p:nvSpPr>
          <p:cNvPr id="3077" name="Rectangle 9"/>
          <p:cNvSpPr>
            <a:spLocks/>
          </p:cNvSpPr>
          <p:nvPr>
            <p:ph type="body" idx="1"/>
          </p:nvPr>
        </p:nvSpPr>
        <p:spPr bwMode="auto">
          <a:xfrm>
            <a:off x="736600" y="2089150"/>
            <a:ext cx="7683500" cy="42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anose="020B0604020202020204" pitchFamily="34" charset="0"/>
              </a:rPr>
              <a:t>Click to edit Master text styles</a:t>
            </a:r>
          </a:p>
          <a:p>
            <a:pPr lvl="1"/>
            <a:r>
              <a:rPr lang="fr-FR" altLang="fr-FR" smtClean="0">
                <a:sym typeface="Helvetica" panose="020B0604020202020204" pitchFamily="34" charset="0"/>
              </a:rPr>
              <a:t>Second level</a:t>
            </a:r>
          </a:p>
          <a:p>
            <a:pPr lvl="2"/>
            <a:r>
              <a:rPr lang="fr-FR" altLang="fr-FR" smtClean="0">
                <a:sym typeface="Helvetica" panose="020B0604020202020204" pitchFamily="34" charset="0"/>
              </a:rPr>
              <a:t>Third level</a:t>
            </a:r>
          </a:p>
          <a:p>
            <a:pPr lvl="3"/>
            <a:r>
              <a:rPr lang="fr-FR" altLang="fr-FR" smtClean="0">
                <a:sym typeface="Helvetica" panose="020B0604020202020204" pitchFamily="34" charset="0"/>
              </a:rPr>
              <a:t>Fourth level</a:t>
            </a:r>
          </a:p>
          <a:p>
            <a:pPr lvl="4"/>
            <a:r>
              <a:rPr lang="fr-FR" altLang="fr-FR" smtClean="0">
                <a:sym typeface="Helvetica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292100" y="292100"/>
            <a:ext cx="8572500" cy="6286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5B5B7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419100" y="504825"/>
            <a:ext cx="8305800" cy="1417638"/>
            <a:chOff x="0" y="0"/>
            <a:chExt cx="8305800" cy="1417638"/>
          </a:xfrm>
        </p:grpSpPr>
        <p:sp>
          <p:nvSpPr>
            <p:cNvPr id="2" name="Line 3"/>
            <p:cNvSpPr>
              <a:spLocks noChangeShapeType="1"/>
            </p:cNvSpPr>
            <p:nvPr/>
          </p:nvSpPr>
          <p:spPr bwMode="auto">
            <a:xfrm flipV="1">
              <a:off x="103188" y="0"/>
              <a:ext cx="0" cy="1244600"/>
            </a:xfrm>
            <a:prstGeom prst="line">
              <a:avLst/>
            </a:prstGeom>
            <a:noFill/>
            <a:ln w="12700" cap="flat" cmpd="sng">
              <a:solidFill>
                <a:srgbClr val="6D6D6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1pPr>
              <a:lvl2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2pPr>
              <a:lvl3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3pPr>
              <a:lvl4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4pPr>
              <a:lvl5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9pPr>
            </a:lstStyle>
            <a:p>
              <a:pPr>
                <a:defRPr/>
              </a:pPr>
              <a:endParaRPr lang="fr-FR" altLang="fr-FR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" name="Line 4"/>
            <p:cNvSpPr>
              <a:spLocks noChangeShapeType="1"/>
            </p:cNvSpPr>
            <p:nvPr/>
          </p:nvSpPr>
          <p:spPr bwMode="auto">
            <a:xfrm flipV="1">
              <a:off x="8216900" y="0"/>
              <a:ext cx="0" cy="1244600"/>
            </a:xfrm>
            <a:prstGeom prst="line">
              <a:avLst/>
            </a:prstGeom>
            <a:noFill/>
            <a:ln w="12700" cap="flat" cmpd="sng">
              <a:solidFill>
                <a:srgbClr val="6D6D6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1pPr>
              <a:lvl2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2pPr>
              <a:lvl3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3pPr>
              <a:lvl4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4pPr>
              <a:lvl5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9pPr>
            </a:lstStyle>
            <a:p>
              <a:pPr>
                <a:defRPr/>
              </a:pPr>
              <a:endParaRPr lang="fr-FR" altLang="fr-FR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H="1">
              <a:off x="101600" y="0"/>
              <a:ext cx="8115300" cy="0"/>
            </a:xfrm>
            <a:prstGeom prst="line">
              <a:avLst/>
            </a:prstGeom>
            <a:noFill/>
            <a:ln w="12700" cap="flat" cmpd="sng">
              <a:solidFill>
                <a:srgbClr val="6D6D6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1pPr>
              <a:lvl2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2pPr>
              <a:lvl3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3pPr>
              <a:lvl4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4pPr>
              <a:lvl5pPr defTabSz="457200"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63636"/>
                  </a:solidFill>
                  <a:latin typeface="Bodoni SvtyTwo ITC TT-Book" charset="0"/>
                  <a:ea typeface="Bodoni SvtyTwo ITC TT-Book" charset="0"/>
                  <a:cs typeface="Bodoni SvtyTwo ITC TT-Book" charset="0"/>
                  <a:sym typeface="Bodoni SvtyTwo ITC TT-Book" charset="0"/>
                </a:defRPr>
              </a:lvl9pPr>
            </a:lstStyle>
            <a:p>
              <a:pPr>
                <a:defRPr/>
              </a:pPr>
              <a:endParaRPr lang="fr-FR" altLang="fr-FR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pic>
          <p:nvPicPr>
            <p:cNvPr id="4105" name="Picture 6" descr="image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300" y="1227137"/>
              <a:ext cx="190500" cy="190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6" name="Picture 7" descr="image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7137"/>
              <a:ext cx="190500" cy="190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00" name="Rectangle 8"/>
          <p:cNvSpPr>
            <a:spLocks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anose="020B0604020202020204" pitchFamily="34" charset="0"/>
              </a:rPr>
              <a:t>Click to edit Master title style</a:t>
            </a:r>
          </a:p>
        </p:txBody>
      </p:sp>
      <p:sp>
        <p:nvSpPr>
          <p:cNvPr id="4101" name="Rectangle 9"/>
          <p:cNvSpPr>
            <a:spLocks/>
          </p:cNvSpPr>
          <p:nvPr>
            <p:ph type="body" idx="1"/>
          </p:nvPr>
        </p:nvSpPr>
        <p:spPr bwMode="auto">
          <a:xfrm>
            <a:off x="736600" y="1092200"/>
            <a:ext cx="76835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anose="020B0604020202020204" pitchFamily="34" charset="0"/>
              </a:rPr>
              <a:t>Click to edit Master text styles</a:t>
            </a:r>
          </a:p>
          <a:p>
            <a:pPr lvl="1"/>
            <a:r>
              <a:rPr lang="fr-FR" altLang="fr-FR" smtClean="0">
                <a:sym typeface="Helvetica" panose="020B0604020202020204" pitchFamily="34" charset="0"/>
              </a:rPr>
              <a:t>Second level</a:t>
            </a:r>
          </a:p>
          <a:p>
            <a:pPr lvl="2"/>
            <a:r>
              <a:rPr lang="fr-FR" altLang="fr-FR" smtClean="0">
                <a:sym typeface="Helvetica" panose="020B0604020202020204" pitchFamily="34" charset="0"/>
              </a:rPr>
              <a:t>Third level</a:t>
            </a:r>
          </a:p>
          <a:p>
            <a:pPr lvl="3"/>
            <a:r>
              <a:rPr lang="fr-FR" altLang="fr-FR" smtClean="0">
                <a:sym typeface="Helvetica" panose="020B0604020202020204" pitchFamily="34" charset="0"/>
              </a:rPr>
              <a:t>Fourth level</a:t>
            </a:r>
          </a:p>
          <a:p>
            <a:pPr lvl="4"/>
            <a:r>
              <a:rPr lang="fr-FR" altLang="fr-FR" smtClean="0">
                <a:sym typeface="Helvetica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7364413" y="6248400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7B20C6C6-EFA6-474F-810F-F64C4B196FFF}" type="slidenum">
              <a:rPr lang="fr-FR" altLang="fr-FR"/>
              <a:pPr/>
              <a:t>‹N°›</a:t>
            </a:fld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/>
          </p:cNvSpPr>
          <p:nvPr>
            <p:ph type="title"/>
          </p:nvPr>
        </p:nvSpPr>
        <p:spPr bwMode="auto">
          <a:xfrm>
            <a:off x="685800" y="0"/>
            <a:ext cx="7772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anose="020B0604020202020204" pitchFamily="34" charset="0"/>
              </a:rPr>
              <a:t>Click to edit Master title style</a:t>
            </a:r>
          </a:p>
        </p:txBody>
      </p:sp>
      <p:sp>
        <p:nvSpPr>
          <p:cNvPr id="5124" name="Rectangle 3"/>
          <p:cNvSpPr>
            <a:spLocks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anose="020B0604020202020204" pitchFamily="34" charset="0"/>
              </a:rPr>
              <a:t>Click to edit Master text styles</a:t>
            </a:r>
          </a:p>
          <a:p>
            <a:pPr lvl="1"/>
            <a:r>
              <a:rPr lang="fr-FR" altLang="fr-FR" smtClean="0">
                <a:sym typeface="Helvetica" panose="020B0604020202020204" pitchFamily="34" charset="0"/>
              </a:rPr>
              <a:t>Second level</a:t>
            </a:r>
          </a:p>
          <a:p>
            <a:pPr lvl="2"/>
            <a:r>
              <a:rPr lang="fr-FR" altLang="fr-FR" smtClean="0">
                <a:sym typeface="Helvetica" panose="020B0604020202020204" pitchFamily="34" charset="0"/>
              </a:rPr>
              <a:t>Third level</a:t>
            </a:r>
          </a:p>
          <a:p>
            <a:pPr lvl="3"/>
            <a:r>
              <a:rPr lang="fr-FR" altLang="fr-FR" smtClean="0">
                <a:sym typeface="Helvetica" panose="020B0604020202020204" pitchFamily="34" charset="0"/>
              </a:rPr>
              <a:t>Fourth level</a:t>
            </a:r>
          </a:p>
          <a:p>
            <a:pPr lvl="4"/>
            <a:r>
              <a:rPr lang="fr-FR" altLang="fr-FR" smtClean="0">
                <a:sym typeface="Helvetica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echef.com/special/materiel/mgc/fiche_technique.html?famille=Cuisson&amp;client=CHARVET&amp;mots_cles=Modules%20de%20cuisson&amp;libelle=Modules+de+cuisson+-+PRO+1000&amp;texte_vente=&amp;provenance=produit&amp;promo=&amp;ref=JC1000&amp;cle_prod=5990" TargetMode="Externa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/>
          </p:cNvSpPr>
          <p:nvPr/>
        </p:nvSpPr>
        <p:spPr bwMode="auto">
          <a:xfrm>
            <a:off x="1633538" y="2247900"/>
            <a:ext cx="5861050" cy="711200"/>
          </a:xfrm>
          <a:custGeom>
            <a:avLst/>
            <a:gdLst>
              <a:gd name="T0" fmla="*/ 2147483647 w 21600"/>
              <a:gd name="T1" fmla="*/ 385511854 h 21600"/>
              <a:gd name="T2" fmla="*/ 2147483647 w 21600"/>
              <a:gd name="T3" fmla="*/ 385511854 h 21600"/>
              <a:gd name="T4" fmla="*/ 2147483647 w 21600"/>
              <a:gd name="T5" fmla="*/ 385511854 h 21600"/>
              <a:gd name="T6" fmla="*/ 2147483647 w 21600"/>
              <a:gd name="T7" fmla="*/ 38551185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9688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5400"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LE MATERIEL DE CUISINE</a:t>
            </a:r>
            <a:endParaRPr lang="fr-FR" altLang="fr-FR" sz="2000">
              <a:solidFill>
                <a:srgbClr val="363636"/>
              </a:solidFill>
              <a:latin typeface="Arial" panose="020B0604020202020204" pitchFamily="34" charset="0"/>
              <a:ea typeface="Bodoni SvtyTwo ITC TT-Book" charset="0"/>
              <a:cs typeface="Arial" panose="020B0604020202020204" pitchFamily="34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1371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AutoShape 2"/>
          <p:cNvSpPr>
            <a:spLocks/>
          </p:cNvSpPr>
          <p:nvPr/>
        </p:nvSpPr>
        <p:spPr bwMode="auto">
          <a:xfrm>
            <a:off x="304800" y="1066800"/>
            <a:ext cx="3276600" cy="736600"/>
          </a:xfrm>
          <a:custGeom>
            <a:avLst/>
            <a:gdLst>
              <a:gd name="T0" fmla="*/ 2147483647 w 21600"/>
              <a:gd name="T1" fmla="*/ 428309438 h 21600"/>
              <a:gd name="T2" fmla="*/ 2147483647 w 21600"/>
              <a:gd name="T3" fmla="*/ 428309438 h 21600"/>
              <a:gd name="T4" fmla="*/ 2147483647 w 21600"/>
              <a:gd name="T5" fmla="*/ 428309438 h 21600"/>
              <a:gd name="T6" fmla="*/ 2147483647 w 21600"/>
              <a:gd name="T7" fmla="*/ 4283094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9688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2400" b="1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RISQUE                                                   DE MAINTENANCE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  <p:sp>
        <p:nvSpPr>
          <p:cNvPr id="16387" name="AutoShape 3"/>
          <p:cNvSpPr>
            <a:spLocks/>
          </p:cNvSpPr>
          <p:nvPr/>
        </p:nvSpPr>
        <p:spPr bwMode="auto">
          <a:xfrm>
            <a:off x="6172200" y="990600"/>
            <a:ext cx="2133600" cy="736600"/>
          </a:xfrm>
          <a:custGeom>
            <a:avLst/>
            <a:gdLst>
              <a:gd name="T0" fmla="*/ 2147483647 w 21600"/>
              <a:gd name="T1" fmla="*/ 428309438 h 21600"/>
              <a:gd name="T2" fmla="*/ 2147483647 w 21600"/>
              <a:gd name="T3" fmla="*/ 428309438 h 21600"/>
              <a:gd name="T4" fmla="*/ 2147483647 w 21600"/>
              <a:gd name="T5" fmla="*/ 428309438 h 21600"/>
              <a:gd name="T6" fmla="*/ 2147483647 w 21600"/>
              <a:gd name="T7" fmla="*/ 4283094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9688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2400" b="1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RISQUE </a:t>
            </a:r>
          </a:p>
          <a:p>
            <a:pPr algn="ctr" eaLnBrk="1"/>
            <a:r>
              <a:rPr lang="fr-FR" altLang="fr-FR" sz="2400" b="1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MICROBIEN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  <p:sp>
        <p:nvSpPr>
          <p:cNvPr id="16388" name="AutoShape 4"/>
          <p:cNvSpPr>
            <a:spLocks/>
          </p:cNvSpPr>
          <p:nvPr/>
        </p:nvSpPr>
        <p:spPr bwMode="auto">
          <a:xfrm>
            <a:off x="684213" y="2420938"/>
            <a:ext cx="7543800" cy="3771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954088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fr-FR" altLang="fr-FR" sz="2800" b="1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>
              <a:buClr>
                <a:srgbClr val="CC6600"/>
              </a:buClr>
              <a:buFont typeface="Wingdings" panose="05000000000000000000" pitchFamily="2" charset="2"/>
              <a:buChar char="✓"/>
            </a:pPr>
            <a:r>
              <a:rPr lang="fr-FR" altLang="fr-FR" sz="26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fr-FR" altLang="fr-FR" sz="24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Démonter tous les accessoires et les pièces amovibles avec précaution.</a:t>
            </a:r>
          </a:p>
          <a:p>
            <a:pPr eaLnBrk="1">
              <a:buClr>
                <a:srgbClr val="CC6600"/>
              </a:buClr>
              <a:buFont typeface="Wingdings" panose="05000000000000000000" pitchFamily="2" charset="2"/>
              <a:buChar char="✓"/>
            </a:pPr>
            <a:endParaRPr lang="fr-FR" altLang="fr-FR" sz="2400" b="1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>
              <a:buClr>
                <a:srgbClr val="CC6600"/>
              </a:buClr>
              <a:buFont typeface="Wingdings" panose="05000000000000000000" pitchFamily="2" charset="2"/>
              <a:buChar char="✓"/>
            </a:pPr>
            <a:r>
              <a:rPr lang="fr-FR" altLang="fr-FR" sz="24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Laver et désinfecter toutes les pièces ainsi que les intérieurs des cuves.</a:t>
            </a:r>
          </a:p>
          <a:p>
            <a:pPr eaLnBrk="1">
              <a:buClr>
                <a:srgbClr val="CC6600"/>
              </a:buClr>
              <a:buFont typeface="Wingdings" panose="05000000000000000000" pitchFamily="2" charset="2"/>
              <a:buChar char="✓"/>
            </a:pPr>
            <a:endParaRPr lang="fr-FR" altLang="fr-FR" sz="2400" b="1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>
              <a:buClr>
                <a:srgbClr val="CC6600"/>
              </a:buClr>
              <a:buFont typeface="Wingdings" panose="05000000000000000000" pitchFamily="2" charset="2"/>
              <a:buChar char="✓"/>
            </a:pPr>
            <a:r>
              <a:rPr lang="fr-FR" altLang="fr-FR" sz="24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Stocker les accessoires à l’abri des contaminations : filmer et ranger en chambre froide réfrigérée.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  <p:bldP spid="16388" grpId="0" build="p" bldLvl="5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2000" u="sng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LES APPAREILS ELECTROMECANIQUE EN RESTAURATION</a:t>
            </a:r>
            <a:endParaRPr lang="fr-FR" altLang="fr-FR" sz="1400" smtClean="0"/>
          </a:p>
        </p:txBody>
      </p:sp>
      <p:sp>
        <p:nvSpPr>
          <p:cNvPr id="17410" name="AutoShape 2"/>
          <p:cNvSpPr>
            <a:spLocks/>
          </p:cNvSpPr>
          <p:nvPr/>
        </p:nvSpPr>
        <p:spPr bwMode="auto">
          <a:xfrm>
            <a:off x="685800" y="1676400"/>
            <a:ext cx="8001000" cy="478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9688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>
              <a:buClr>
                <a:srgbClr val="0000FF"/>
              </a:buClr>
              <a:buFont typeface="Wingdings" panose="05000000000000000000" pitchFamily="2" charset="2"/>
              <a:buChar char="➢"/>
            </a:pPr>
            <a:r>
              <a:rPr lang="fr-FR" altLang="fr-FR" sz="2400" b="1"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  Ils sont utilisés en restauration classique et collective. Grâce à leurs performances techniques et à leur précision, les professionnels n’hésitent plus à investir dans cet équipement.</a:t>
            </a:r>
          </a:p>
          <a:p>
            <a:pPr eaLnBrk="1">
              <a:buClr>
                <a:srgbClr val="0000FF"/>
              </a:buClr>
              <a:buFont typeface="Wingdings" panose="05000000000000000000" pitchFamily="2" charset="2"/>
              <a:buChar char="➢"/>
            </a:pPr>
            <a:endParaRPr lang="fr-FR" altLang="fr-FR" sz="2400" b="1">
              <a:latin typeface="Comic Sans MS Bold" charset="0"/>
              <a:ea typeface="Comic Sans MS Bold" charset="0"/>
              <a:cs typeface="Comic Sans MS Bold" charset="0"/>
              <a:sym typeface="Comic Sans MS Bold" charset="0"/>
            </a:endParaRPr>
          </a:p>
          <a:p>
            <a:pPr eaLnBrk="1">
              <a:buClr>
                <a:srgbClr val="0000FF"/>
              </a:buClr>
              <a:buFont typeface="Wingdings" panose="05000000000000000000" pitchFamily="2" charset="2"/>
              <a:buChar char="➢"/>
            </a:pPr>
            <a:r>
              <a:rPr lang="fr-FR" altLang="fr-FR" sz="2400" b="1"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  Les grandes structures de restauration ( cuisine centrale) les utilisent à haut rendement pour satisfaire leur production et maîtriser leur coût de fonctionnement.</a:t>
            </a:r>
          </a:p>
          <a:p>
            <a:pPr eaLnBrk="1">
              <a:buClr>
                <a:srgbClr val="0000FF"/>
              </a:buClr>
              <a:buFont typeface="Wingdings" panose="05000000000000000000" pitchFamily="2" charset="2"/>
              <a:buChar char="➢"/>
            </a:pPr>
            <a:endParaRPr lang="fr-FR" altLang="fr-FR" sz="2400" b="1">
              <a:latin typeface="Comic Sans MS Bold" charset="0"/>
              <a:ea typeface="Comic Sans MS Bold" charset="0"/>
              <a:cs typeface="Comic Sans MS Bold" charset="0"/>
              <a:sym typeface="Comic Sans MS Bold" charset="0"/>
            </a:endParaRPr>
          </a:p>
          <a:p>
            <a:pPr eaLnBrk="1">
              <a:buClr>
                <a:srgbClr val="0000FF"/>
              </a:buClr>
              <a:buFont typeface="Wingdings" panose="05000000000000000000" pitchFamily="2" charset="2"/>
              <a:buChar char="➢"/>
            </a:pPr>
            <a:r>
              <a:rPr lang="fr-FR" altLang="fr-FR" sz="2400" b="1"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  Ces matériels facilitent les préparations préliminaires (épluchage, lavage…) et de base ( pâte, appareils …)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>
            <p:ph type="title"/>
          </p:nvPr>
        </p:nvSpPr>
        <p:spPr>
          <a:xfrm>
            <a:off x="685800" y="1268413"/>
            <a:ext cx="7772400" cy="1322387"/>
          </a:xfrm>
        </p:spPr>
        <p:txBody>
          <a:bodyPr lIns="0" tIns="0" rIns="0" bIns="0"/>
          <a:lstStyle/>
          <a:p>
            <a:pPr algn="ctr" defTabSz="914400" eaLnBrk="1">
              <a:lnSpc>
                <a:spcPct val="95000"/>
              </a:lnSpc>
            </a:pPr>
            <a:r>
              <a:rPr lang="fr-FR" altLang="fr-FR" sz="4800" smtClean="0">
                <a:solidFill>
                  <a:srgbClr val="363636"/>
                </a:solidFill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Piano, four, frigo…</a:t>
            </a:r>
            <a:endParaRPr lang="fr-FR" altLang="fr-FR" sz="1400" smtClean="0">
              <a:latin typeface="Arial" panose="020B0604020202020204" pitchFamily="34" charset="0"/>
              <a:ea typeface="Papyrus" panose="03070502060502030205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>
            <p:ph type="title"/>
          </p:nvPr>
        </p:nvSpPr>
        <p:spPr>
          <a:xfrm>
            <a:off x="684213" y="0"/>
            <a:ext cx="7772400" cy="900113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2400" smtClean="0">
                <a:solidFill>
                  <a:srgbClr val="0000FF"/>
                </a:solidFill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LES  ÉNERGIES  UTILISÉES</a:t>
            </a:r>
            <a:endParaRPr lang="fr-FR" altLang="fr-FR" sz="1600" smtClean="0">
              <a:latin typeface="Arial" panose="020B0604020202020204" pitchFamily="34" charset="0"/>
              <a:ea typeface="Papyrus" panose="03070502060502030205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88900" y="1125538"/>
          <a:ext cx="9055100" cy="5037137"/>
        </p:xfrm>
        <a:graphic>
          <a:graphicData uri="http://schemas.openxmlformats.org/drawingml/2006/table">
            <a:tbl>
              <a:tblPr/>
              <a:tblGrid>
                <a:gridCol w="277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6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ENERGIES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AVANTAGES</a:t>
                      </a:r>
                      <a:endParaRPr kumimoji="0" lang="fr-FR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INCONVENIENTS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7662"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apyrus" pitchFamily="66" charset="0"/>
                        <a:cs typeface="Arial" panose="020B0604020202020204" pitchFamily="34" charset="0"/>
                        <a:sym typeface="Papyrus" pitchFamily="66" charset="0"/>
                      </a:endParaRP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ELECTRICITE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Souplesse – propreté ( aucune nuisance)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Facilité de réglage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Régularité de chauffe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Aucun stockage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Paiement après consommation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Pas de bruits, pas d’odeur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Branchement spécial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Abonnement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Coût relativement élevé en utilisation pendant les heure de pointe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0674"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apyrus" pitchFamily="66" charset="0"/>
                        <a:cs typeface="Arial" panose="020B0604020202020204" pitchFamily="34" charset="0"/>
                        <a:sym typeface="Papyrus" pitchFamily="66" charset="0"/>
                      </a:endParaRP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GAZ NATUREL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Propreté ( non toxique )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Facilité de réglage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Aucun stockage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Paiement après consommation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Combustible idéal pour les réchauds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Branchement spécial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Abonnement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Arrivée d’air frais constant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Évacuation des gaz brûlés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175"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apyrus" pitchFamily="66" charset="0"/>
                        <a:cs typeface="Arial" panose="020B0604020202020204" pitchFamily="34" charset="0"/>
                        <a:sym typeface="Papyrus" pitchFamily="66" charset="0"/>
                      </a:endParaRP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GAZ PROPANE ou BUTANE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Propreté ( non toxique )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Facilité de réglage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Utilisable pour les réchauds</a:t>
                      </a:r>
                      <a:endParaRPr kumimoji="0" lang="fr-FR" alt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Location ou achat d’une cuve de stockage aux normes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Arrivée d’air constant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Paiement avant consommation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9050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2800" smtClean="0"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PIANO OU MODULE DE CUISSON</a:t>
            </a:r>
            <a:endParaRPr lang="fr-FR" altLang="fr-FR" smtClean="0">
              <a:latin typeface="Arial" panose="020B0604020202020204" pitchFamily="34" charset="0"/>
              <a:ea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19459" name="AutoShape 2"/>
          <p:cNvSpPr>
            <a:spLocks/>
          </p:cNvSpPr>
          <p:nvPr/>
        </p:nvSpPr>
        <p:spPr bwMode="auto">
          <a:xfrm>
            <a:off x="5791200" y="4038600"/>
            <a:ext cx="1524000" cy="328613"/>
          </a:xfrm>
          <a:custGeom>
            <a:avLst/>
            <a:gdLst>
              <a:gd name="T0" fmla="*/ 2147483647 w 21600"/>
              <a:gd name="T1" fmla="*/ 38029272 h 21600"/>
              <a:gd name="T2" fmla="*/ 2147483647 w 21600"/>
              <a:gd name="T3" fmla="*/ 38029272 h 21600"/>
              <a:gd name="T4" fmla="*/ 2147483647 w 21600"/>
              <a:gd name="T5" fmla="*/ 38029272 h 21600"/>
              <a:gd name="T6" fmla="*/ 2147483647 w 21600"/>
              <a:gd name="T7" fmla="*/ 380292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9688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>
              <a:spcBef>
                <a:spcPts val="1300"/>
              </a:spcBef>
            </a:pPr>
            <a:r>
              <a:rPr lang="fr-FR" altLang="fr-FR" sz="2400">
                <a:latin typeface="Times New Roman" panose="02020603050405020304" pitchFamily="18" charset="0"/>
                <a:ea typeface="Bodoni SvtyTwo ITC TT-Book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Times New Roman" panose="02020603050405020304" pitchFamily="18" charset="0"/>
              <a:sym typeface="Bodoni SvtyTwo ITC TT-Book" charset="0"/>
            </a:endParaRPr>
          </a:p>
        </p:txBody>
      </p:sp>
      <p:pic>
        <p:nvPicPr>
          <p:cNvPr id="19460" name="Picture 3" descr="image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365625"/>
            <a:ext cx="4038600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4" descr="Piano%206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2875"/>
            <a:ext cx="2881312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5" descr="piano-central[1]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35242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>
            <p:ph type="title"/>
          </p:nvPr>
        </p:nvSpPr>
        <p:spPr>
          <a:xfrm>
            <a:off x="228600" y="152400"/>
            <a:ext cx="2590800" cy="1828800"/>
          </a:xfrm>
        </p:spPr>
        <p:txBody>
          <a:bodyPr lIns="0" tIns="0" rIns="0" bIns="0"/>
          <a:lstStyle/>
          <a:p>
            <a:pPr marL="39688" defTabSz="914400" eaLnBrk="1"/>
            <a:r>
              <a:rPr lang="fr-FR" altLang="fr-FR" sz="3600" smtClean="0"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Fours</a:t>
            </a:r>
            <a:endParaRPr lang="fr-FR" altLang="fr-FR" smtClean="0">
              <a:latin typeface="Arial" panose="020B0604020202020204" pitchFamily="34" charset="0"/>
              <a:ea typeface="Papyrus" panose="03070502060502030205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2339975" y="-17463"/>
          <a:ext cx="6499225" cy="6831013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488647203"/>
                    </a:ext>
                  </a:extLst>
                </a:gridCol>
                <a:gridCol w="3113088">
                  <a:extLst>
                    <a:ext uri="{9D8B030D-6E8A-4147-A177-3AD203B41FA5}">
                      <a16:colId xmlns:a16="http://schemas.microsoft.com/office/drawing/2014/main" val="762886206"/>
                    </a:ext>
                  </a:extLst>
                </a:gridCol>
                <a:gridCol w="2166937">
                  <a:extLst>
                    <a:ext uri="{9D8B030D-6E8A-4147-A177-3AD203B41FA5}">
                      <a16:colId xmlns:a16="http://schemas.microsoft.com/office/drawing/2014/main" val="1694813199"/>
                    </a:ext>
                  </a:extLst>
                </a:gridCol>
              </a:tblGrid>
              <a:tr h="654050">
                <a:tc>
                  <a:txBody>
                    <a:bodyPr/>
                    <a:lstStyle>
                      <a:lvl1pPr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anose="03070502060502030205" pitchFamily="66" charset="0"/>
                          <a:cs typeface="Arial" panose="020B0604020202020204" pitchFamily="34" charset="0"/>
                          <a:sym typeface="Papyrus" panose="03070502060502030205" pitchFamily="66" charset="0"/>
                        </a:rPr>
                        <a:t>Avantages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Arial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anose="03070502060502030205" pitchFamily="66" charset="0"/>
                          <a:cs typeface="Arial" panose="020B0604020202020204" pitchFamily="34" charset="0"/>
                          <a:sym typeface="Papyrus" panose="03070502060502030205" pitchFamily="66" charset="0"/>
                        </a:rPr>
                        <a:t>Inconvénients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panose="020B0604020202020204" pitchFamily="34" charset="0"/>
                        <a:cs typeface="Arial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61774"/>
                  </a:ext>
                </a:extLst>
              </a:tr>
              <a:tr h="3067050">
                <a:tc>
                  <a:txBody>
                    <a:bodyPr/>
                    <a:lstStyle>
                      <a:lvl1pPr marL="39688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Four ventilé</a:t>
                      </a:r>
                      <a:endParaRPr kumimoji="0" lang="fr-FR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• 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Faible encombrement</a:t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/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• 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Souplesse d’utilisation (montée en température très rapide : 200°C en 15 minutes)</a:t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/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• 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Capacité importante par rapport à l’encombrement (environ 0,90 m de largeur sur 1,50 m de profondeur et encombrement au sol identique pour un 4 ou 8 plaques)</a:t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/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• 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Très bon développement du feuilletage</a:t>
                      </a:r>
                      <a:endParaRPr kumimoji="0" lang="fr-FR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anose="020B0604030504040204" pitchFamily="34" charset="0"/>
                        <a:buChar char="•"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Malgré un bon développement, manque de cuisson à cœur des produits</a:t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/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• 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Mauvaise évaluation des buées d’où une difficulté à réussir la pâte à choux</a:t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/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• 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Cuisson délicate des fonds de tartes.</a:t>
                      </a:r>
                      <a:endParaRPr kumimoji="0" lang="fr-FR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262473"/>
                  </a:ext>
                </a:extLst>
              </a:tr>
              <a:tr h="2741613">
                <a:tc>
                  <a:txBody>
                    <a:bodyPr/>
                    <a:lstStyle>
                      <a:lvl1pPr marL="39688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• 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Four </a:t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à soles fixes</a:t>
                      </a:r>
                      <a:endParaRPr kumimoji="0" lang="fr-FR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anose="020B0604030504040204" pitchFamily="34" charset="0"/>
                        <a:buChar char="•"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Cuisson irréprochable de tous les produits</a:t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/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• 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Indépendance de chauffe des étages et indépendance de la voûte et de la sole par étage, d’où la possibilité de cuire différents produits à différentes températures</a:t>
                      </a:r>
                      <a:endParaRPr kumimoji="0" lang="fr-FR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 eaLnBrk="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anose="020B0604030504040204" pitchFamily="34" charset="0"/>
                        <a:buChar char="•"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Prix plus élevé que le four ventilé</a:t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/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• 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Encombrement important</a:t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/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• 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Moins de souplesse que le four ventilé</a:t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/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• </a:t>
                      </a: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  <a:t>Montée en température assez lente (60°C/heure)</a:t>
                      </a:r>
                      <a:b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 Bold" charset="0"/>
                          <a:ea typeface="Verdana Bold" charset="0"/>
                          <a:cs typeface="Verdana Bold" charset="0"/>
                          <a:sym typeface="Verdana Bold" charset="0"/>
                        </a:rPr>
                      </a:br>
                      <a:endParaRPr kumimoji="0" lang="fr-FR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213881"/>
                  </a:ext>
                </a:extLst>
              </a:tr>
            </a:tbl>
          </a:graphicData>
        </a:graphic>
      </p:graphicFrame>
      <p:pic>
        <p:nvPicPr>
          <p:cNvPr id="20501" name="Picture 36" descr="four10p_1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12319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2" name="Picture 37" descr="four-electrique-a-sole-professionnel-422968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19748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>
          <a:xfrm>
            <a:off x="1042988" y="404813"/>
            <a:ext cx="3581400" cy="16002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3200" smtClean="0"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Four convoyeur</a:t>
            </a:r>
            <a:endParaRPr lang="fr-FR" altLang="fr-FR" smtClean="0">
              <a:latin typeface="Arial" panose="020B0604020202020204" pitchFamily="34" charset="0"/>
              <a:ea typeface="Papyrus" panose="03070502060502030205" pitchFamily="66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381000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AutoShape 3"/>
          <p:cNvSpPr>
            <a:spLocks/>
          </p:cNvSpPr>
          <p:nvPr/>
        </p:nvSpPr>
        <p:spPr bwMode="auto">
          <a:xfrm>
            <a:off x="5364163" y="5300663"/>
            <a:ext cx="3505200" cy="622300"/>
          </a:xfrm>
          <a:custGeom>
            <a:avLst/>
            <a:gdLst>
              <a:gd name="T0" fmla="*/ 2147483647 w 21600"/>
              <a:gd name="T1" fmla="*/ 258262826 h 21600"/>
              <a:gd name="T2" fmla="*/ 2147483647 w 21600"/>
              <a:gd name="T3" fmla="*/ 258262826 h 21600"/>
              <a:gd name="T4" fmla="*/ 2147483647 w 21600"/>
              <a:gd name="T5" fmla="*/ 258262826 h 21600"/>
              <a:gd name="T6" fmla="*/ 2147483647 w 21600"/>
              <a:gd name="T7" fmla="*/ 25826282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9688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>
              <a:spcBef>
                <a:spcPts val="2400"/>
              </a:spcBef>
            </a:pPr>
            <a:r>
              <a:rPr lang="fr-FR" altLang="fr-FR" sz="3200"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         Salamandre</a:t>
            </a:r>
            <a:endParaRPr lang="fr-FR" altLang="fr-FR">
              <a:solidFill>
                <a:srgbClr val="363636"/>
              </a:solidFill>
              <a:latin typeface="Arial" panose="020B0604020202020204" pitchFamily="34" charset="0"/>
              <a:ea typeface="Bodoni SvtyTwo ITC TT-Book" charset="0"/>
              <a:cs typeface="Arial" panose="020B0604020202020204" pitchFamily="34" charset="0"/>
              <a:sym typeface="Bodoni SvtyTwo ITC TT-Book" charset="0"/>
            </a:endParaRPr>
          </a:p>
        </p:txBody>
      </p:sp>
      <p:pic>
        <p:nvPicPr>
          <p:cNvPr id="21509" name="Picture 4" descr="Salamandre600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060575"/>
            <a:ext cx="3025775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  <p:bldP spid="2253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9050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3600" smtClean="0"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Plaque à induction</a:t>
            </a:r>
            <a:endParaRPr lang="fr-FR" altLang="fr-FR" sz="1400" smtClean="0">
              <a:latin typeface="Arial" panose="020B0604020202020204" pitchFamily="34" charset="0"/>
              <a:ea typeface="Papyrus" panose="03070502060502030205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23554" name="Group 2"/>
          <p:cNvGraphicFramePr>
            <a:graphicFrameLocks noGrp="1"/>
          </p:cNvGraphicFramePr>
          <p:nvPr/>
        </p:nvGraphicFramePr>
        <p:xfrm>
          <a:off x="611188" y="1339850"/>
          <a:ext cx="8229600" cy="2767013"/>
        </p:xfrm>
        <a:graphic>
          <a:graphicData uri="http://schemas.openxmlformats.org/drawingml/2006/table">
            <a:tbl>
              <a:tblPr/>
              <a:tblGrid>
                <a:gridCol w="406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7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200"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AVANTAGES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apyrus" pitchFamily="66" charset="0"/>
                          <a:cs typeface="Arial" panose="020B0604020202020204" pitchFamily="34" charset="0"/>
                          <a:sym typeface="Papyrus" pitchFamily="66" charset="0"/>
                        </a:rPr>
                        <a:t>INCONVENIENTS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813"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itchFamily="34" charset="0"/>
                        <a:buChar char="•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 Bold" charset="0"/>
                          <a:cs typeface="Arial" panose="020B0604020202020204" pitchFamily="34" charset="0"/>
                          <a:sym typeface="Verdana Bold" charset="0"/>
                        </a:rPr>
                        <a:t>Mise en marche instantanée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itchFamily="34" charset="0"/>
                        <a:buChar char="•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 Bold" charset="0"/>
                          <a:cs typeface="Arial" panose="020B0604020202020204" pitchFamily="34" charset="0"/>
                          <a:sym typeface="Verdana Bold" charset="0"/>
                        </a:rPr>
                        <a:t>Économie d’énergie, seule la surface du récipient et son contenu s’échauffent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itchFamily="34" charset="0"/>
                        <a:buChar char="•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 Bold" charset="0"/>
                          <a:cs typeface="Arial" panose="020B0604020202020204" pitchFamily="34" charset="0"/>
                          <a:sym typeface="Verdana Bold" charset="0"/>
                        </a:rPr>
                        <a:t>Réglages facile et immédiat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itchFamily="34" charset="0"/>
                        <a:buChar char="•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 Bold" charset="0"/>
                          <a:cs typeface="Arial" panose="020B0604020202020204" pitchFamily="34" charset="0"/>
                          <a:sym typeface="Verdana Bold" charset="0"/>
                        </a:rPr>
                        <a:t>Conditions de travail améliorées: la plaque à induction reste froide et le nettoyage est facilité</a:t>
                      </a:r>
                      <a:endParaRPr kumimoji="0" lang="fr-FR" altLang="fr-F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2286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4572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6858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914400"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itchFamily="34" charset="0"/>
                        <a:buChar char="•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 Bold" charset="0"/>
                          <a:cs typeface="Arial" panose="020B0604020202020204" pitchFamily="34" charset="0"/>
                          <a:sym typeface="Verdana Bold" charset="0"/>
                        </a:rPr>
                        <a:t>Coût du matériel encore élevé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itchFamily="34" charset="0"/>
                        <a:buChar char="•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 Bold" charset="0"/>
                          <a:cs typeface="Arial" panose="020B0604020202020204" pitchFamily="34" charset="0"/>
                          <a:sym typeface="Verdana Bold" charset="0"/>
                        </a:rPr>
                        <a:t>Emploi de récipient en métal magnétique</a:t>
                      </a:r>
                    </a:p>
                    <a:p>
                      <a:pPr marL="39688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Tx/>
                        <a:buFont typeface="Verdana" pitchFamily="34" charset="0"/>
                        <a:buChar char="•"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 Bold" charset="0"/>
                          <a:cs typeface="Arial" panose="020B0604020202020204" pitchFamily="34" charset="0"/>
                          <a:sym typeface="Verdana Bold" charset="0"/>
                        </a:rPr>
                        <a:t>Maintenance réservée à des spécialistes</a:t>
                      </a:r>
                      <a:endParaRPr kumimoji="0" lang="fr-FR" altLang="fr-F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542" name="Picture 19" descr="41WhLCjWi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05263"/>
            <a:ext cx="252095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3" name="Picture 20" descr="i_473192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29000"/>
            <a:ext cx="3671887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125538"/>
          </a:xfrm>
        </p:spPr>
        <p:txBody>
          <a:bodyPr lIns="0" tIns="0" rIns="0" bIns="0"/>
          <a:lstStyle/>
          <a:p>
            <a:pPr marL="39688" defTabSz="914400" eaLnBrk="1"/>
            <a:r>
              <a:rPr lang="fr-FR" altLang="fr-FR" sz="3200" smtClean="0"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Four à micro-ondes</a:t>
            </a:r>
            <a:endParaRPr lang="fr-FR" altLang="fr-FR" sz="1400" smtClean="0">
              <a:latin typeface="Arial" panose="020B0604020202020204" pitchFamily="34" charset="0"/>
              <a:ea typeface="Papyrus" panose="03070502060502030205" pitchFamily="66" charset="0"/>
              <a:cs typeface="Arial" panose="020B0604020202020204" pitchFamily="34" charset="0"/>
            </a:endParaRPr>
          </a:p>
        </p:txBody>
      </p:sp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657600" y="1268413"/>
            <a:ext cx="5029200" cy="2082800"/>
            <a:chOff x="0" y="0"/>
            <a:chExt cx="5029200" cy="2082800"/>
          </a:xfrm>
        </p:grpSpPr>
        <p:sp>
          <p:nvSpPr>
            <p:cNvPr id="23561" name="AutoShape 3"/>
            <p:cNvSpPr>
              <a:spLocks/>
            </p:cNvSpPr>
            <p:nvPr/>
          </p:nvSpPr>
          <p:spPr bwMode="auto">
            <a:xfrm>
              <a:off x="0" y="0"/>
              <a:ext cx="5029200" cy="20828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3562" name="AutoShape 4"/>
            <p:cNvSpPr>
              <a:spLocks/>
            </p:cNvSpPr>
            <p:nvPr/>
          </p:nvSpPr>
          <p:spPr bwMode="auto">
            <a:xfrm>
              <a:off x="0" y="0"/>
              <a:ext cx="5029200" cy="19558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>
                <a:spcBef>
                  <a:spcPts val="1100"/>
                </a:spcBef>
              </a:pPr>
              <a:r>
                <a:rPr lang="fr-FR" altLang="fr-FR" sz="1800" b="1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Un magnétron produit des ondes électromagnétiques à très haute fréquence (2450 MHZ )qui provoque une friction des molécules d’eau entre elles. Le chauffage immédiat procure un gain de temps et une économie d’énergie considérable.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sp>
        <p:nvSpPr>
          <p:cNvPr id="24581" name="AutoShape 5"/>
          <p:cNvSpPr>
            <a:spLocks/>
          </p:cNvSpPr>
          <p:nvPr/>
        </p:nvSpPr>
        <p:spPr bwMode="auto">
          <a:xfrm>
            <a:off x="3886200" y="3500438"/>
            <a:ext cx="4800600" cy="2933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9688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>
              <a:spcBef>
                <a:spcPts val="1100"/>
              </a:spcBef>
            </a:pPr>
            <a:r>
              <a:rPr lang="fr-FR" altLang="fr-FR" sz="18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UTILISATIONS</a:t>
            </a:r>
          </a:p>
          <a:p>
            <a:pPr eaLnBrk="1">
              <a:spcBef>
                <a:spcPts val="1100"/>
              </a:spcBef>
              <a:buClr>
                <a:srgbClr val="99FFCC"/>
              </a:buClr>
              <a:buFont typeface="Wingdings" panose="05000000000000000000" pitchFamily="2" charset="2"/>
              <a:buChar char="✓"/>
            </a:pPr>
            <a:r>
              <a:rPr lang="fr-FR" altLang="fr-FR" sz="1800" b="1" u="sng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Décongélation</a:t>
            </a:r>
            <a:r>
              <a:rPr lang="fr-FR" altLang="fr-FR" sz="18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 pâtes, produits cuits, congelés, fruits frais congelés…</a:t>
            </a:r>
          </a:p>
          <a:p>
            <a:pPr eaLnBrk="1">
              <a:spcBef>
                <a:spcPts val="1100"/>
              </a:spcBef>
              <a:buClr>
                <a:srgbClr val="99FFCC"/>
              </a:buClr>
              <a:buFont typeface="Wingdings" panose="05000000000000000000" pitchFamily="2" charset="2"/>
              <a:buChar char="✓"/>
            </a:pPr>
            <a:r>
              <a:rPr lang="fr-FR" altLang="fr-FR" sz="1800" b="1" u="sng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Réchauffag</a:t>
            </a:r>
            <a:r>
              <a:rPr lang="fr-FR" altLang="fr-FR" sz="18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 rapide de préparations</a:t>
            </a:r>
          </a:p>
          <a:p>
            <a:pPr eaLnBrk="1">
              <a:spcBef>
                <a:spcPts val="1100"/>
              </a:spcBef>
              <a:buClr>
                <a:srgbClr val="99FFCC"/>
              </a:buClr>
              <a:buFont typeface="Wingdings" panose="05000000000000000000" pitchFamily="2" charset="2"/>
              <a:buChar char="✓"/>
            </a:pPr>
            <a:r>
              <a:rPr lang="fr-FR" altLang="fr-FR" sz="1800" b="1" u="sng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fonte</a:t>
            </a:r>
            <a:r>
              <a:rPr lang="fr-FR" altLang="fr-FR" sz="18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 couverture</a:t>
            </a:r>
          </a:p>
          <a:p>
            <a:pPr eaLnBrk="1">
              <a:spcBef>
                <a:spcPts val="1100"/>
              </a:spcBef>
              <a:buClr>
                <a:srgbClr val="99FFCC"/>
              </a:buClr>
              <a:buFont typeface="Wingdings" panose="05000000000000000000" pitchFamily="2" charset="2"/>
              <a:buChar char="✓"/>
            </a:pPr>
            <a:r>
              <a:rPr lang="fr-FR" altLang="fr-FR" sz="1800" b="1" u="sng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Ramollissement</a:t>
            </a:r>
            <a:r>
              <a:rPr lang="fr-FR" altLang="fr-FR" sz="18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 fondant, beurre…</a:t>
            </a:r>
          </a:p>
          <a:p>
            <a:pPr eaLnBrk="1">
              <a:spcBef>
                <a:spcPts val="1100"/>
              </a:spcBef>
              <a:buClr>
                <a:srgbClr val="99FFCC"/>
              </a:buClr>
              <a:buFont typeface="Wingdings" panose="05000000000000000000" pitchFamily="2" charset="2"/>
              <a:buChar char="✓"/>
            </a:pPr>
            <a:r>
              <a:rPr lang="fr-FR" altLang="fr-FR" sz="18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Branche traiteur: </a:t>
            </a:r>
            <a:r>
              <a:rPr lang="fr-FR" altLang="fr-FR" sz="1800" b="1" u="sng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cuissons</a:t>
            </a:r>
            <a:r>
              <a:rPr lang="fr-FR" altLang="fr-FR" sz="18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rapide des poissons, légumes et fruits…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468313" y="4437063"/>
            <a:ext cx="2971800" cy="1965325"/>
            <a:chOff x="0" y="0"/>
            <a:chExt cx="2971800" cy="1965325"/>
          </a:xfrm>
        </p:grpSpPr>
        <p:sp>
          <p:nvSpPr>
            <p:cNvPr id="24583" name="AutoShape 7"/>
            <p:cNvSpPr>
              <a:spLocks/>
            </p:cNvSpPr>
            <p:nvPr/>
          </p:nvSpPr>
          <p:spPr bwMode="auto">
            <a:xfrm>
              <a:off x="0" y="0"/>
              <a:ext cx="2971800" cy="1965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ts val="900"/>
                </a:spcBef>
                <a:defRPr/>
              </a:pPr>
              <a:endParaRPr lang="fr-FR" altLang="fr-FR" sz="1400" b="1">
                <a:solidFill>
                  <a:srgbClr val="0000FF"/>
                </a:solidFill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endParaRPr>
            </a:p>
          </p:txBody>
        </p:sp>
        <p:sp>
          <p:nvSpPr>
            <p:cNvPr id="23560" name="AutoShape 8"/>
            <p:cNvSpPr>
              <a:spLocks/>
            </p:cNvSpPr>
            <p:nvPr/>
          </p:nvSpPr>
          <p:spPr bwMode="auto">
            <a:xfrm>
              <a:off x="0" y="0"/>
              <a:ext cx="2971800" cy="19431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>
                <a:spcBef>
                  <a:spcPts val="900"/>
                </a:spcBef>
              </a:pPr>
              <a:r>
                <a:rPr lang="fr-FR" altLang="fr-FR" sz="1400" b="1">
                  <a:solidFill>
                    <a:srgbClr val="0000FF"/>
                  </a:solidFill>
                  <a:latin typeface="Comic Sans MS Bold" charset="0"/>
                  <a:ea typeface="Comic Sans MS Bold" charset="0"/>
                  <a:cs typeface="Comic Sans MS Bold" charset="0"/>
                  <a:sym typeface="Comic Sans MS Bold" charset="0"/>
                </a:rPr>
                <a:t>Le chauffage des préparations nécessite l’utilisation de matériaux pouvant être traversés par des ondes électromagnétiques, comme le verre, la céramique, les matières plastiques, la porcelaine, les faïences, le carton, à l’exception des métaux.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pic>
        <p:nvPicPr>
          <p:cNvPr id="23558" name="Picture 9" descr="8a700cf6-73c7-d698-e637-e409f3ed2586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240088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9050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4400" smtClean="0"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Fermentation contrôlée</a:t>
            </a:r>
            <a:endParaRPr lang="fr-FR" altLang="fr-FR" smtClean="0">
              <a:latin typeface="Arial" panose="020B0604020202020204" pitchFamily="34" charset="0"/>
              <a:ea typeface="Papyrus" panose="03070502060502030205" pitchFamily="66" charset="0"/>
              <a:cs typeface="Arial" panose="020B0604020202020204" pitchFamily="34" charset="0"/>
            </a:endParaRPr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140200" y="1916113"/>
            <a:ext cx="4648200" cy="3632200"/>
            <a:chOff x="0" y="0"/>
            <a:chExt cx="4648200" cy="3632200"/>
          </a:xfrm>
        </p:grpSpPr>
        <p:sp>
          <p:nvSpPr>
            <p:cNvPr id="25603" name="AutoShape 3"/>
            <p:cNvSpPr>
              <a:spLocks/>
            </p:cNvSpPr>
            <p:nvPr/>
          </p:nvSpPr>
          <p:spPr bwMode="auto">
            <a:xfrm>
              <a:off x="0" y="0"/>
              <a:ext cx="4648200" cy="3632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DDDD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ts val="1400"/>
                </a:spcBef>
                <a:defRPr/>
              </a:pPr>
              <a:endParaRPr lang="fr-FR" altLang="fr-FR" sz="24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endParaRPr>
            </a:p>
          </p:txBody>
        </p:sp>
        <p:sp>
          <p:nvSpPr>
            <p:cNvPr id="24582" name="AutoShape 4"/>
            <p:cNvSpPr>
              <a:spLocks/>
            </p:cNvSpPr>
            <p:nvPr/>
          </p:nvSpPr>
          <p:spPr bwMode="auto">
            <a:xfrm>
              <a:off x="0" y="0"/>
              <a:ext cx="4648200" cy="3124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>
                <a:spcBef>
                  <a:spcPts val="1400"/>
                </a:spcBef>
              </a:pPr>
              <a:r>
                <a:rPr lang="fr-FR" altLang="fr-FR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Verdana" panose="020B0604030504040204" pitchFamily="34" charset="0"/>
                </a:rPr>
                <a:t>Les armoires ou tours de fermentation contrôlées permettent de façonner les viennoiseries la veille pour les trouver prêtes à cuire le matin, à l’heure programmée.</a:t>
              </a:r>
            </a:p>
            <a:p>
              <a:pPr eaLnBrk="1">
                <a:spcBef>
                  <a:spcPts val="1400"/>
                </a:spcBef>
              </a:pPr>
              <a:r>
                <a:rPr lang="fr-FR" altLang="fr-FR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Verdana" panose="020B0604030504040204" pitchFamily="34" charset="0"/>
                </a:rPr>
                <a:t>Cet appareil existe dans toutes les dimensions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pic>
        <p:nvPicPr>
          <p:cNvPr id="24580" name="Picture 5" descr="armoire-de-fermentation-117748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3717925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>
            <p:ph type="title"/>
          </p:nvPr>
        </p:nvSpPr>
        <p:spPr>
          <a:xfrm>
            <a:off x="685800" y="1428750"/>
            <a:ext cx="7772400" cy="28575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4400" b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LE MATERIEL ELECTROMECANIQUE</a:t>
            </a:r>
            <a:endParaRPr lang="fr-FR" altLang="fr-FR" smtClean="0"/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>
          <a:xfrm>
            <a:off x="1371600" y="4343400"/>
            <a:ext cx="6400800" cy="2514600"/>
          </a:xfrm>
        </p:spPr>
        <p:txBody>
          <a:bodyPr lIns="0" tIns="0" rIns="0" bIns="0"/>
          <a:lstStyle/>
          <a:p>
            <a:pPr marL="39688" algn="ctr" defTabSz="914400" eaLnBrk="1">
              <a:spcBef>
                <a:spcPts val="700"/>
              </a:spcBef>
              <a:buFont typeface="Times New Roman" panose="02020603050405020304" pitchFamily="18" charset="0"/>
              <a:buNone/>
            </a:pPr>
            <a:r>
              <a:rPr lang="fr-FR" altLang="fr-FR" sz="3200" b="1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« ensemble des appareils possédant un moteur électrique »</a:t>
            </a:r>
            <a:endParaRPr lang="fr-FR" altLang="fr-FR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>
            <p:ph type="title"/>
          </p:nvPr>
        </p:nvSpPr>
        <p:spPr>
          <a:xfrm>
            <a:off x="685800" y="381000"/>
            <a:ext cx="7772400" cy="1600200"/>
          </a:xfrm>
        </p:spPr>
        <p:txBody>
          <a:bodyPr lIns="0" tIns="0" rIns="0" bIns="0"/>
          <a:lstStyle/>
          <a:p>
            <a:pPr marL="39688" defTabSz="914400" eaLnBrk="1"/>
            <a:r>
              <a:rPr lang="fr-FR" altLang="fr-FR" sz="3600" smtClean="0"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Tour réfrigéré</a:t>
            </a:r>
            <a:endParaRPr lang="fr-FR" altLang="fr-FR" smtClean="0">
              <a:latin typeface="Arial" panose="020B0604020202020204" pitchFamily="34" charset="0"/>
              <a:ea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25603" name="AutoShape 2"/>
          <p:cNvSpPr>
            <a:spLocks/>
          </p:cNvSpPr>
          <p:nvPr/>
        </p:nvSpPr>
        <p:spPr bwMode="auto">
          <a:xfrm>
            <a:off x="3333750" y="2286000"/>
            <a:ext cx="1790700" cy="22844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9688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2400">
                <a:latin typeface="Times New Roman" panose="02020603050405020304" pitchFamily="18" charset="0"/>
                <a:ea typeface="Bodoni SvtyTwo ITC TT-Book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fr-FR" altLang="fr-FR" sz="11000">
                <a:latin typeface="Times New Roman" panose="02020603050405020304" pitchFamily="18" charset="0"/>
                <a:ea typeface="Bodoni SvtyTwo ITC TT-Book" charset="0"/>
                <a:cs typeface="Times New Roman" panose="02020603050405020304" pitchFamily="18" charset="0"/>
                <a:sym typeface="Times New Roman" panose="02020603050405020304" pitchFamily="18" charset="0"/>
              </a:rPr>
              <a:t> </a:t>
            </a:r>
            <a:r>
              <a:rPr lang="fr-FR" altLang="fr-FR" sz="2400">
                <a:latin typeface="Times New Roman" panose="02020603050405020304" pitchFamily="18" charset="0"/>
                <a:ea typeface="Bodoni SvtyTwo ITC TT-Book" charset="0"/>
                <a:cs typeface="Times New Roman" panose="02020603050405020304" pitchFamily="18" charset="0"/>
                <a:sym typeface="Times New Roman" panose="02020603050405020304" pitchFamily="18" charset="0"/>
              </a:rPr>
              <a:t>                             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Times New Roman" panose="02020603050405020304" pitchFamily="18" charset="0"/>
              <a:sym typeface="Bodoni SvtyTwo ITC TT-Book" charset="0"/>
            </a:endParaRPr>
          </a:p>
        </p:txBody>
      </p:sp>
      <p:sp>
        <p:nvSpPr>
          <p:cNvPr id="26627" name="AutoShape 3"/>
          <p:cNvSpPr>
            <a:spLocks/>
          </p:cNvSpPr>
          <p:nvPr/>
        </p:nvSpPr>
        <p:spPr bwMode="auto">
          <a:xfrm>
            <a:off x="1187450" y="1676400"/>
            <a:ext cx="5638800" cy="1473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9688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>
              <a:spcBef>
                <a:spcPts val="1400"/>
              </a:spcBef>
            </a:pPr>
            <a:r>
              <a:rPr lang="fr-FR" altLang="fr-FR" sz="2400" b="1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Les tours sont des tables de travail en pâtisserie. Elles sont robustes et recouverte, soit de marbre, soit d’acier inoxydable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4419600" y="3048000"/>
            <a:ext cx="3886200" cy="3327400"/>
            <a:chOff x="0" y="0"/>
            <a:chExt cx="3886200" cy="3327400"/>
          </a:xfrm>
        </p:grpSpPr>
        <p:sp>
          <p:nvSpPr>
            <p:cNvPr id="26629" name="AutoShape 5"/>
            <p:cNvSpPr>
              <a:spLocks/>
            </p:cNvSpPr>
            <p:nvPr/>
          </p:nvSpPr>
          <p:spPr bwMode="auto">
            <a:xfrm>
              <a:off x="0" y="0"/>
              <a:ext cx="3886200" cy="3327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DDDD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ts val="1200"/>
                </a:spcBef>
                <a:defRPr/>
              </a:pPr>
              <a:endParaRPr lang="fr-FR" altLang="fr-FR" sz="2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endParaRPr>
            </a:p>
          </p:txBody>
        </p:sp>
        <p:sp>
          <p:nvSpPr>
            <p:cNvPr id="25608" name="AutoShape 6"/>
            <p:cNvSpPr>
              <a:spLocks/>
            </p:cNvSpPr>
            <p:nvPr/>
          </p:nvSpPr>
          <p:spPr bwMode="auto">
            <a:xfrm>
              <a:off x="0" y="0"/>
              <a:ext cx="3886200" cy="25908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>
                <a:spcBef>
                  <a:spcPts val="1200"/>
                </a:spcBef>
              </a:pPr>
              <a:r>
                <a:rPr lang="fr-FR" altLang="fr-FR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Verdana" panose="020B0604030504040204" pitchFamily="34" charset="0"/>
                </a:rPr>
                <a:t>Sous le marbre est aménagé un compartiment réfrigéré; la température du tour permet le travail des pâtes, surtout en période estivale.</a:t>
              </a:r>
            </a:p>
            <a:p>
              <a:pPr eaLnBrk="1">
                <a:spcBef>
                  <a:spcPts val="1200"/>
                </a:spcBef>
              </a:pPr>
              <a:r>
                <a:rPr lang="fr-FR" altLang="fr-FR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Verdana" panose="020B0604030504040204" pitchFamily="34" charset="0"/>
                </a:rPr>
                <a:t>Faiblement ventilé à une température de +2°C à +8°C en dégivrage automatique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pic>
        <p:nvPicPr>
          <p:cNvPr id="25606" name="Picture 7" descr="tour_refrigere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5274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 lIns="0" tIns="0" rIns="0" bIns="0"/>
          <a:lstStyle/>
          <a:p>
            <a:pPr marL="39688" defTabSz="914400" eaLnBrk="1"/>
            <a:r>
              <a:rPr lang="fr-FR" altLang="fr-FR" sz="2800" smtClean="0"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Matériel frigorifique</a:t>
            </a:r>
            <a:endParaRPr lang="fr-FR" altLang="fr-FR" smtClean="0">
              <a:latin typeface="Arial" panose="020B0604020202020204" pitchFamily="34" charset="0"/>
              <a:ea typeface="Papyrus" panose="03070502060502030205" pitchFamily="66" charset="0"/>
              <a:cs typeface="Arial" panose="020B0604020202020204" pitchFamily="34" charset="0"/>
            </a:endParaRPr>
          </a:p>
        </p:txBody>
      </p:sp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685800" y="2057400"/>
            <a:ext cx="2895600" cy="2590800"/>
            <a:chOff x="0" y="0"/>
            <a:chExt cx="2895600" cy="2590800"/>
          </a:xfrm>
        </p:grpSpPr>
        <p:sp>
          <p:nvSpPr>
            <p:cNvPr id="26638" name="AutoShape 3"/>
            <p:cNvSpPr>
              <a:spLocks/>
            </p:cNvSpPr>
            <p:nvPr/>
          </p:nvSpPr>
          <p:spPr bwMode="auto">
            <a:xfrm>
              <a:off x="0" y="0"/>
              <a:ext cx="2895600" cy="25908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6639" name="AutoShape 4"/>
            <p:cNvSpPr>
              <a:spLocks/>
            </p:cNvSpPr>
            <p:nvPr/>
          </p:nvSpPr>
          <p:spPr bwMode="auto">
            <a:xfrm>
              <a:off x="0" y="0"/>
              <a:ext cx="2895600" cy="25908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pic>
        <p:nvPicPr>
          <p:cNvPr id="26628" name="Picture 5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196975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4114800" y="2349500"/>
            <a:ext cx="4114800" cy="2222500"/>
            <a:chOff x="0" y="0"/>
            <a:chExt cx="4114800" cy="2222500"/>
          </a:xfrm>
        </p:grpSpPr>
        <p:sp>
          <p:nvSpPr>
            <p:cNvPr id="27655" name="AutoShape 7"/>
            <p:cNvSpPr>
              <a:spLocks/>
            </p:cNvSpPr>
            <p:nvPr/>
          </p:nvSpPr>
          <p:spPr bwMode="auto">
            <a:xfrm>
              <a:off x="0" y="0"/>
              <a:ext cx="4114800" cy="2222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DDDD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ts val="1100"/>
                </a:spcBef>
                <a:defRPr/>
              </a:pPr>
              <a:endParaRPr lang="fr-FR" altLang="fr-FR" sz="18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endParaRPr>
            </a:p>
          </p:txBody>
        </p:sp>
        <p:sp>
          <p:nvSpPr>
            <p:cNvPr id="26637" name="AutoShape 8"/>
            <p:cNvSpPr>
              <a:spLocks/>
            </p:cNvSpPr>
            <p:nvPr/>
          </p:nvSpPr>
          <p:spPr bwMode="auto">
            <a:xfrm>
              <a:off x="0" y="0"/>
              <a:ext cx="4114800" cy="20955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>
                <a:spcBef>
                  <a:spcPts val="1100"/>
                </a:spcBef>
              </a:pPr>
              <a:r>
                <a:rPr lang="fr-FR" altLang="fr-FR" sz="1800" b="1" u="sng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Armoire de surgélation – conservation</a:t>
              </a:r>
            </a:p>
            <a:p>
              <a:pPr eaLnBrk="1">
                <a:spcBef>
                  <a:spcPts val="1100"/>
                </a:spcBef>
              </a:pPr>
              <a:r>
                <a:rPr lang="fr-FR" altLang="fr-FR" sz="18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Verdana" panose="020B0604030504040204" pitchFamily="34" charset="0"/>
                </a:rPr>
                <a:t>Cette armoire comporte un compartiment à très basse température et ventilé; les produits sont ensuite déposés dans les autres compartiments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4114800" y="260350"/>
            <a:ext cx="4038600" cy="1943100"/>
            <a:chOff x="0" y="0"/>
            <a:chExt cx="4038600" cy="1943100"/>
          </a:xfrm>
        </p:grpSpPr>
        <p:sp>
          <p:nvSpPr>
            <p:cNvPr id="27658" name="AutoShape 10"/>
            <p:cNvSpPr>
              <a:spLocks/>
            </p:cNvSpPr>
            <p:nvPr/>
          </p:nvSpPr>
          <p:spPr bwMode="auto">
            <a:xfrm>
              <a:off x="0" y="0"/>
              <a:ext cx="4038600" cy="1943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DDDD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ts val="1100"/>
                </a:spcBef>
                <a:defRPr/>
              </a:pPr>
              <a:endParaRPr lang="fr-FR" altLang="fr-FR" sz="18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endParaRPr>
            </a:p>
          </p:txBody>
        </p:sp>
        <p:sp>
          <p:nvSpPr>
            <p:cNvPr id="26635" name="AutoShape 11"/>
            <p:cNvSpPr>
              <a:spLocks/>
            </p:cNvSpPr>
            <p:nvPr/>
          </p:nvSpPr>
          <p:spPr bwMode="auto">
            <a:xfrm>
              <a:off x="0" y="0"/>
              <a:ext cx="4038600" cy="18161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>
                <a:spcBef>
                  <a:spcPts val="1100"/>
                </a:spcBef>
              </a:pPr>
              <a:r>
                <a:rPr lang="fr-FR" altLang="fr-FR" sz="1800" b="1" u="sng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Armoires réfrigérées</a:t>
              </a:r>
            </a:p>
            <a:p>
              <a:pPr eaLnBrk="1">
                <a:spcBef>
                  <a:spcPts val="1100"/>
                </a:spcBef>
              </a:pPr>
              <a:r>
                <a:rPr lang="fr-FR" altLang="fr-FR" sz="18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Verdana" panose="020B0604030504040204" pitchFamily="34" charset="0"/>
                </a:rPr>
                <a:t>Aujourd’hui elles sont en laqué blanc ou inox, extérieur et intérieur, ce qui permet un entretien aisé. Les dimension sont standards: 60 x 40 .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611188" y="4687888"/>
            <a:ext cx="7708900" cy="1968500"/>
            <a:chOff x="0" y="0"/>
            <a:chExt cx="7708900" cy="1968500"/>
          </a:xfrm>
        </p:grpSpPr>
        <p:sp>
          <p:nvSpPr>
            <p:cNvPr id="27661" name="AutoShape 13"/>
            <p:cNvSpPr>
              <a:spLocks/>
            </p:cNvSpPr>
            <p:nvPr/>
          </p:nvSpPr>
          <p:spPr bwMode="auto">
            <a:xfrm>
              <a:off x="0" y="0"/>
              <a:ext cx="7708900" cy="1968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DDDD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ts val="800"/>
                </a:spcBef>
                <a:defRPr/>
              </a:pPr>
              <a:endParaRPr lang="fr-FR" altLang="fr-FR" sz="1400" b="1">
                <a:solidFill>
                  <a:srgbClr val="00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endParaRPr>
            </a:p>
          </p:txBody>
        </p:sp>
        <p:sp>
          <p:nvSpPr>
            <p:cNvPr id="26633" name="AutoShape 14"/>
            <p:cNvSpPr>
              <a:spLocks/>
            </p:cNvSpPr>
            <p:nvPr/>
          </p:nvSpPr>
          <p:spPr bwMode="auto">
            <a:xfrm>
              <a:off x="0" y="0"/>
              <a:ext cx="7708900" cy="18034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>
                <a:spcBef>
                  <a:spcPts val="800"/>
                </a:spcBef>
              </a:pPr>
              <a:r>
                <a:rPr lang="fr-FR" altLang="fr-FR" sz="1400" b="1" u="sng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Armoire de conservation à température variable</a:t>
              </a:r>
            </a:p>
            <a:p>
              <a:pPr eaLnBrk="1">
                <a:spcBef>
                  <a:spcPts val="800"/>
                </a:spcBef>
              </a:pPr>
              <a:r>
                <a:rPr lang="fr-FR" altLang="fr-FR" sz="1400" b="1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Elle sert à conserver les produits selon le froid désiré. Exemples: </a:t>
              </a:r>
            </a:p>
            <a:p>
              <a:pPr eaLnBrk="1">
                <a:spcBef>
                  <a:spcPts val="800"/>
                </a:spcBef>
              </a:pPr>
              <a:r>
                <a:rPr lang="fr-FR" altLang="fr-FR" sz="1400" b="1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+16°C  Chocolats</a:t>
              </a:r>
            </a:p>
            <a:p>
              <a:pPr eaLnBrk="1">
                <a:spcBef>
                  <a:spcPts val="800"/>
                </a:spcBef>
              </a:pPr>
              <a:r>
                <a:rPr lang="fr-FR" altLang="fr-FR" sz="1400" b="1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+4°C  Pâtisserie prête à la vente</a:t>
              </a:r>
            </a:p>
            <a:p>
              <a:pPr eaLnBrk="1">
                <a:spcBef>
                  <a:spcPts val="800"/>
                </a:spcBef>
              </a:pPr>
              <a:r>
                <a:rPr lang="fr-FR" altLang="fr-FR" sz="1400" b="1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-18°C Conservateur des pâtisseries</a:t>
              </a:r>
            </a:p>
            <a:p>
              <a:pPr eaLnBrk="1">
                <a:spcBef>
                  <a:spcPts val="800"/>
                </a:spcBef>
              </a:pPr>
              <a:r>
                <a:rPr lang="fr-FR" altLang="fr-FR" sz="1400" b="1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-20°C stockage des glaces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952625"/>
          </a:xfrm>
        </p:spPr>
        <p:txBody>
          <a:bodyPr lIns="0" tIns="0" rIns="0" bIns="0"/>
          <a:lstStyle/>
          <a:p>
            <a:pPr marL="39688" defTabSz="914400" eaLnBrk="1"/>
            <a:r>
              <a:rPr lang="fr-FR" altLang="fr-FR" sz="2800" smtClean="0"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Cellule de refroidissement</a:t>
            </a:r>
            <a:endParaRPr lang="fr-FR" altLang="fr-FR" smtClean="0">
              <a:latin typeface="Arial" panose="020B0604020202020204" pitchFamily="34" charset="0"/>
              <a:ea typeface="Papyrus" panose="03070502060502030205" pitchFamily="66" charset="0"/>
              <a:cs typeface="Arial" panose="020B0604020202020204" pitchFamily="34" charset="0"/>
            </a:endParaRP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4067175" y="1268413"/>
            <a:ext cx="4800600" cy="4914900"/>
            <a:chOff x="0" y="0"/>
            <a:chExt cx="4800600" cy="4914900"/>
          </a:xfrm>
        </p:grpSpPr>
        <p:sp>
          <p:nvSpPr>
            <p:cNvPr id="28675" name="AutoShape 3"/>
            <p:cNvSpPr>
              <a:spLocks/>
            </p:cNvSpPr>
            <p:nvPr/>
          </p:nvSpPr>
          <p:spPr bwMode="auto">
            <a:xfrm>
              <a:off x="0" y="0"/>
              <a:ext cx="4800600" cy="4914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DDDD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ts val="1400"/>
                </a:spcBef>
                <a:defRPr/>
              </a:pPr>
              <a:endParaRPr lang="fr-FR" altLang="fr-FR" sz="24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endParaRPr>
            </a:p>
          </p:txBody>
        </p:sp>
        <p:sp>
          <p:nvSpPr>
            <p:cNvPr id="27654" name="AutoShape 4"/>
            <p:cNvSpPr>
              <a:spLocks/>
            </p:cNvSpPr>
            <p:nvPr/>
          </p:nvSpPr>
          <p:spPr bwMode="auto">
            <a:xfrm>
              <a:off x="0" y="0"/>
              <a:ext cx="4800600" cy="47879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>
                <a:spcBef>
                  <a:spcPts val="1400"/>
                </a:spcBef>
              </a:pPr>
              <a:r>
                <a:rPr lang="fr-FR" altLang="fr-FR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Verdana" panose="020B0604030504040204" pitchFamily="34" charset="0"/>
                </a:rPr>
                <a:t>La « cellule de refroidissement » correspond à un appareil à froid mécanique CO2 ou à froid cryogénique capable d’abaisser la température des préparations culinaires de +63°C à +10°C en moins de deux heures. Les cellules de congélation permettent, lorsque l’établissement est agrée, d’effectuer la congélation.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pic>
        <p:nvPicPr>
          <p:cNvPr id="27652" name="Picture 5" descr="1c5b2439-82e0-ab6b-3177-2fbe51976f5e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35020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>
            <p:ph type="title"/>
          </p:nvPr>
        </p:nvSpPr>
        <p:spPr>
          <a:xfrm>
            <a:off x="685800" y="381000"/>
            <a:ext cx="7772400" cy="1600200"/>
          </a:xfrm>
        </p:spPr>
        <p:txBody>
          <a:bodyPr lIns="0" tIns="0" rIns="0" bIns="0"/>
          <a:lstStyle/>
          <a:p>
            <a:pPr marL="39688" defTabSz="914400" eaLnBrk="1"/>
            <a:r>
              <a:rPr lang="fr-FR" altLang="fr-FR" sz="2800" smtClean="0"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Turbine à glace</a:t>
            </a:r>
            <a:endParaRPr lang="fr-FR" altLang="fr-FR" smtClean="0">
              <a:latin typeface="Arial" panose="020B0604020202020204" pitchFamily="34" charset="0"/>
              <a:ea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28675" name="AutoShape 2"/>
          <p:cNvSpPr>
            <a:spLocks/>
          </p:cNvSpPr>
          <p:nvPr/>
        </p:nvSpPr>
        <p:spPr bwMode="auto">
          <a:xfrm>
            <a:off x="3324225" y="2730500"/>
            <a:ext cx="1790700" cy="13954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9688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2400">
                <a:latin typeface="Times New Roman" panose="02020603050405020304" pitchFamily="18" charset="0"/>
                <a:ea typeface="Bodoni SvtyTwo ITC TT-Book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fr-FR" altLang="fr-FR" sz="4900">
                <a:latin typeface="Times New Roman" panose="02020603050405020304" pitchFamily="18" charset="0"/>
                <a:ea typeface="Bodoni SvtyTwo ITC TT-Book" charset="0"/>
                <a:cs typeface="Times New Roman" panose="02020603050405020304" pitchFamily="18" charset="0"/>
                <a:sym typeface="Times New Roman" panose="02020603050405020304" pitchFamily="18" charset="0"/>
              </a:rPr>
              <a:t> </a:t>
            </a:r>
            <a:r>
              <a:rPr lang="fr-FR" altLang="fr-FR" sz="2400">
                <a:latin typeface="Times New Roman" panose="02020603050405020304" pitchFamily="18" charset="0"/>
                <a:ea typeface="Bodoni SvtyTwo ITC TT-Book" charset="0"/>
                <a:cs typeface="Times New Roman" panose="02020603050405020304" pitchFamily="18" charset="0"/>
                <a:sym typeface="Times New Roman" panose="02020603050405020304" pitchFamily="18" charset="0"/>
              </a:rPr>
              <a:t>                             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Times New Roman" panose="02020603050405020304" pitchFamily="18" charset="0"/>
              <a:sym typeface="Bodoni SvtyTwo ITC TT-Book" charset="0"/>
            </a:endParaRP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3567113" y="404813"/>
            <a:ext cx="5181600" cy="3784600"/>
            <a:chOff x="0" y="0"/>
            <a:chExt cx="5181600" cy="3784600"/>
          </a:xfrm>
        </p:grpSpPr>
        <p:sp>
          <p:nvSpPr>
            <p:cNvPr id="29700" name="AutoShape 4"/>
            <p:cNvSpPr>
              <a:spLocks/>
            </p:cNvSpPr>
            <p:nvPr/>
          </p:nvSpPr>
          <p:spPr bwMode="auto">
            <a:xfrm>
              <a:off x="0" y="0"/>
              <a:ext cx="5181600" cy="3784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DDDD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ts val="1200"/>
                </a:spcBef>
                <a:defRPr/>
              </a:pPr>
              <a:endParaRPr lang="fr-FR" altLang="fr-FR" sz="2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endParaRPr>
            </a:p>
          </p:txBody>
        </p:sp>
        <p:sp>
          <p:nvSpPr>
            <p:cNvPr id="28680" name="AutoShape 5"/>
            <p:cNvSpPr>
              <a:spLocks/>
            </p:cNvSpPr>
            <p:nvPr/>
          </p:nvSpPr>
          <p:spPr bwMode="auto">
            <a:xfrm>
              <a:off x="0" y="0"/>
              <a:ext cx="5181600" cy="33528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>
                <a:spcBef>
                  <a:spcPts val="1200"/>
                </a:spcBef>
              </a:pPr>
              <a:r>
                <a:rPr lang="fr-FR" altLang="fr-FR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Verdana" panose="020B0604030504040204" pitchFamily="34" charset="0"/>
                </a:rPr>
                <a:t>Appareil qui va permettre de congeler un « Mix », le mélange va se transformer en glace, crème glacée, ou sorbet. Lors de ce brassage, autour de –18°C, le mélange devient onctueux, incorpore progressivement de l’air et augmente de volume, cette opération s’appelle le foisonnement. Il est en général de 30 à 50% supérieur au volume turbiné, il ne doit pas dépasser 100% du volume initial du « Mix »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sp>
        <p:nvSpPr>
          <p:cNvPr id="29702" name="AutoShape 6"/>
          <p:cNvSpPr>
            <a:spLocks/>
          </p:cNvSpPr>
          <p:nvPr/>
        </p:nvSpPr>
        <p:spPr bwMode="auto">
          <a:xfrm>
            <a:off x="3124200" y="4411663"/>
            <a:ext cx="5486400" cy="1828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9688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>
              <a:spcBef>
                <a:spcPts val="1200"/>
              </a:spcBef>
            </a:pPr>
            <a:r>
              <a:rPr lang="fr-FR" altLang="fr-FR" sz="20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Cet appareil peut faire partie d’un ensemble de production de glace, crème glacée et sorbets qui comprend: Pasteurisateur, Refroidisseur, Matureur et Turbine à glace.Cet ensemble de production permet la fabrication sans aucune manipulation.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  <p:pic>
        <p:nvPicPr>
          <p:cNvPr id="28678" name="Picture 7" descr="8520235-image6-GELATO%20PRO%2012K[1]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2160588" cy="37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>
            <p:ph type="title"/>
          </p:nvPr>
        </p:nvSpPr>
        <p:spPr>
          <a:xfrm>
            <a:off x="1042988" y="260350"/>
            <a:ext cx="3238500" cy="1176338"/>
          </a:xfrm>
        </p:spPr>
        <p:txBody>
          <a:bodyPr lIns="0" tIns="0" rIns="0" bIns="0"/>
          <a:lstStyle/>
          <a:p>
            <a:pPr marL="39688" defTabSz="914400" eaLnBrk="1"/>
            <a:r>
              <a:rPr lang="fr-FR" altLang="fr-FR" sz="4400" smtClean="0"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    </a:t>
            </a:r>
            <a:r>
              <a:rPr lang="fr-FR" altLang="fr-FR" sz="3600" smtClean="0"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Laminoir</a:t>
            </a:r>
            <a:r>
              <a:rPr lang="fr-FR" altLang="fr-FR" sz="4400" smtClean="0"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 </a:t>
            </a:r>
            <a:endParaRPr lang="fr-FR" altLang="fr-FR" smtClean="0">
              <a:latin typeface="Arial" panose="020B0604020202020204" pitchFamily="34" charset="0"/>
              <a:ea typeface="Papyrus" panose="03070502060502030205" pitchFamily="66" charset="0"/>
              <a:cs typeface="Arial" panose="020B0604020202020204" pitchFamily="34" charset="0"/>
            </a:endParaRPr>
          </a:p>
        </p:txBody>
      </p:sp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5508625" y="260350"/>
            <a:ext cx="3414713" cy="6408738"/>
            <a:chOff x="0" y="0"/>
            <a:chExt cx="3414713" cy="6408738"/>
          </a:xfrm>
        </p:grpSpPr>
        <p:sp>
          <p:nvSpPr>
            <p:cNvPr id="30723" name="AutoShape 3"/>
            <p:cNvSpPr>
              <a:spLocks/>
            </p:cNvSpPr>
            <p:nvPr/>
          </p:nvSpPr>
          <p:spPr bwMode="auto">
            <a:xfrm>
              <a:off x="0" y="0"/>
              <a:ext cx="3414713" cy="6408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DDDD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ts val="1200"/>
                </a:spcBef>
                <a:defRPr/>
              </a:pPr>
              <a:endParaRPr lang="fr-FR" altLang="fr-FR" sz="2000" b="1">
                <a:solidFill>
                  <a:srgbClr val="00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endParaRPr>
            </a:p>
          </p:txBody>
        </p:sp>
        <p:sp>
          <p:nvSpPr>
            <p:cNvPr id="29703" name="AutoShape 4"/>
            <p:cNvSpPr>
              <a:spLocks/>
            </p:cNvSpPr>
            <p:nvPr/>
          </p:nvSpPr>
          <p:spPr bwMode="auto">
            <a:xfrm>
              <a:off x="0" y="0"/>
              <a:ext cx="3414713" cy="62484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>
                <a:spcBef>
                  <a:spcPts val="1200"/>
                </a:spcBef>
              </a:pPr>
              <a:r>
                <a:rPr lang="fr-FR" altLang="fr-FR" sz="2000" b="1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Machine servant à étaler et abaisser la pâte ( la régularité des abaisses permet une cuisson régulière ); il remplace le rouleau à pâtisserie. Cet appareil peut être actionné à la main ou avec un moteur.</a:t>
              </a:r>
            </a:p>
            <a:p>
              <a:pPr eaLnBrk="1">
                <a:spcBef>
                  <a:spcPts val="1200"/>
                </a:spcBef>
              </a:pPr>
              <a:r>
                <a:rPr lang="fr-FR" altLang="fr-FR" sz="2000" b="1">
                  <a:latin typeface="Verdana Bold" charset="0"/>
                  <a:ea typeface="Verdana Bold" charset="0"/>
                  <a:cs typeface="Verdana Bold" charset="0"/>
                  <a:sym typeface="Verdana Bold" charset="0"/>
                </a:rPr>
                <a:t>Il existe plusieurs modèles:sur table, sur socle, à table pliante, avec bande transporteuses. Certains sont munis de trois têtes de laminage. On peut leurs adjoindre une découpeuse de pâte.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pic>
        <p:nvPicPr>
          <p:cNvPr id="29700" name="Picture 5" descr="FLP-laminoir-bande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2630488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6" descr="SF%20600%20LI_k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48260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/>
          </p:cNvSpPr>
          <p:nvPr/>
        </p:nvSpPr>
        <p:spPr bwMode="auto">
          <a:xfrm>
            <a:off x="7359650" y="6248400"/>
            <a:ext cx="292100" cy="285750"/>
          </a:xfrm>
          <a:custGeom>
            <a:avLst/>
            <a:gdLst>
              <a:gd name="T0" fmla="*/ 26708975 w 21600"/>
              <a:gd name="T1" fmla="*/ 25004673 h 21600"/>
              <a:gd name="T2" fmla="*/ 26708975 w 21600"/>
              <a:gd name="T3" fmla="*/ 25004673 h 21600"/>
              <a:gd name="T4" fmla="*/ 26708975 w 21600"/>
              <a:gd name="T5" fmla="*/ 25004673 h 21600"/>
              <a:gd name="T6" fmla="*/ 26708975 w 21600"/>
              <a:gd name="T7" fmla="*/ 250046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fld id="{B7ECBD55-995C-48D5-9290-015330E1ADBA}" type="slidenum">
              <a:rPr lang="fr-FR" altLang="fr-FR" sz="1400">
                <a:latin typeface="Times New Roman" panose="02020603050405020304" pitchFamily="18" charset="0"/>
                <a:ea typeface="Bodoni SvtyTwo ITC TT-Book" charset="0"/>
                <a:cs typeface="Times New Roman" panose="02020603050405020304" pitchFamily="18" charset="0"/>
                <a:sym typeface="Times New Roman" panose="02020603050405020304" pitchFamily="18" charset="0"/>
              </a:rPr>
              <a:pPr algn="ctr" eaLnBrk="1"/>
              <a:t>25</a:t>
            </a:fld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Times New Roman" panose="02020603050405020304" pitchFamily="18" charset="0"/>
              <a:sym typeface="Bodoni SvtyTwo ITC TT-Book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>
            <p:ph type="title"/>
          </p:nvPr>
        </p:nvSpPr>
        <p:spPr>
          <a:xfrm>
            <a:off x="179388" y="0"/>
            <a:ext cx="5329237" cy="1557338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4400" smtClean="0"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Machine sous vide</a:t>
            </a:r>
            <a:endParaRPr lang="fr-FR" altLang="fr-FR" smtClean="0">
              <a:latin typeface="Arial" panose="020B0604020202020204" pitchFamily="34" charset="0"/>
              <a:ea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xfrm>
            <a:off x="5292725" y="333375"/>
            <a:ext cx="3671888" cy="6200775"/>
          </a:xfrm>
        </p:spPr>
        <p:txBody>
          <a:bodyPr lIns="0" tIns="0" rIns="0" bIns="0"/>
          <a:lstStyle/>
          <a:p>
            <a:pPr marL="268288" indent="-228600" defTabSz="914400" eaLnBrk="1">
              <a:lnSpc>
                <a:spcPct val="8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fr-FR" altLang="fr-FR" sz="220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Permet de prolonger la durée de vie d’aliments crus ou cuits. </a:t>
            </a:r>
          </a:p>
          <a:p>
            <a:pPr marL="268288" indent="-228600" defTabSz="914400" eaLnBrk="1">
              <a:lnSpc>
                <a:spcPct val="8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endParaRPr lang="fr-FR" altLang="fr-FR" sz="2200" smtClean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268288" indent="-228600" defTabSz="914400" eaLnBrk="1">
              <a:lnSpc>
                <a:spcPct val="8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fr-FR" altLang="fr-FR" sz="220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La cuisine sous vide est une méthode de cuisson des aliments conçue pour maintenir l'intégrité des ingrédients et leurs qualités organoleptiques La cuisine sous vide se compose de deux phases : d'une part, le conditionnement des produits dans des sacs hermétiques, sans air, au moyen d'une machine sous vide à cloche et d'autre part, en la cuisson des </a:t>
            </a:r>
            <a:r>
              <a:rPr lang="fr-FR" altLang="fr-FR" sz="22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aliments</a:t>
            </a:r>
            <a:r>
              <a:rPr lang="fr-FR" altLang="fr-FR" sz="220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pendant une période prolongée à des températures relativement basses. La cuisson sous vide inclut également le réchauffage des aliments </a:t>
            </a:r>
            <a:endParaRPr lang="fr-FR" altLang="fr-FR" sz="2200" smtClean="0"/>
          </a:p>
        </p:txBody>
      </p:sp>
      <p:pic>
        <p:nvPicPr>
          <p:cNvPr id="30725" name="Picture 4" descr="050307143913-1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757488"/>
            <a:ext cx="4897438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>
            <p:ph type="title"/>
          </p:nvPr>
        </p:nvSpPr>
        <p:spPr>
          <a:xfrm>
            <a:off x="685800" y="1447800"/>
            <a:ext cx="7772400" cy="1143000"/>
          </a:xfrm>
        </p:spPr>
        <p:txBody>
          <a:bodyPr lIns="0" tIns="0" rIns="0" bIns="0"/>
          <a:lstStyle/>
          <a:p>
            <a:pPr algn="ctr" defTabSz="914400" eaLnBrk="1">
              <a:lnSpc>
                <a:spcPct val="95000"/>
              </a:lnSpc>
            </a:pPr>
            <a:r>
              <a:rPr lang="fr-FR" altLang="fr-FR" sz="4800" smtClean="0">
                <a:solidFill>
                  <a:srgbClr val="363636"/>
                </a:solidFill>
                <a:latin typeface="Arial" panose="020B0604020202020204" pitchFamily="34" charset="0"/>
                <a:ea typeface="Papyrus" panose="03070502060502030205" pitchFamily="66" charset="0"/>
                <a:cs typeface="Arial" panose="020B0604020202020204" pitchFamily="34" charset="0"/>
                <a:sym typeface="Papyrus" panose="03070502060502030205" pitchFamily="66" charset="0"/>
              </a:rPr>
              <a:t>LE PETIT MATERIEL</a:t>
            </a:r>
            <a:endParaRPr lang="fr-FR" altLang="fr-FR" sz="1400" smtClean="0">
              <a:latin typeface="Arial" panose="020B0604020202020204" pitchFamily="34" charset="0"/>
              <a:ea typeface="Papyrus" panose="03070502060502030205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2116138"/>
            <a:ext cx="6691312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AutoShape 2"/>
          <p:cNvSpPr>
            <a:spLocks/>
          </p:cNvSpPr>
          <p:nvPr/>
        </p:nvSpPr>
        <p:spPr bwMode="auto">
          <a:xfrm>
            <a:off x="2620963" y="781050"/>
            <a:ext cx="3967162" cy="901700"/>
          </a:xfrm>
          <a:custGeom>
            <a:avLst/>
            <a:gdLst>
              <a:gd name="T0" fmla="*/ 2147483647 w 21600"/>
              <a:gd name="T1" fmla="*/ 785685441 h 21600"/>
              <a:gd name="T2" fmla="*/ 2147483647 w 21600"/>
              <a:gd name="T3" fmla="*/ 785685441 h 21600"/>
              <a:gd name="T4" fmla="*/ 2147483647 w 21600"/>
              <a:gd name="T5" fmla="*/ 785685441 h 21600"/>
              <a:gd name="T6" fmla="*/ 2147483647 w 21600"/>
              <a:gd name="T7" fmla="*/ 7856854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6200">
                <a:latin typeface="Gill Sans" charset="0"/>
                <a:ea typeface="Gill Sans" charset="0"/>
                <a:cs typeface="Gill Sans" charset="0"/>
                <a:sym typeface="Gill Sans" charset="0"/>
              </a:rPr>
              <a:t>CHINOIS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116138"/>
            <a:ext cx="6737350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AutoShape 2"/>
          <p:cNvSpPr>
            <a:spLocks/>
          </p:cNvSpPr>
          <p:nvPr/>
        </p:nvSpPr>
        <p:spPr bwMode="auto">
          <a:xfrm>
            <a:off x="1779588" y="793750"/>
            <a:ext cx="5046662" cy="698500"/>
          </a:xfrm>
          <a:custGeom>
            <a:avLst/>
            <a:gdLst>
              <a:gd name="T0" fmla="*/ 2147483647 w 21600"/>
              <a:gd name="T1" fmla="*/ 365226053 h 21600"/>
              <a:gd name="T2" fmla="*/ 2147483647 w 21600"/>
              <a:gd name="T3" fmla="*/ 365226053 h 21600"/>
              <a:gd name="T4" fmla="*/ 2147483647 w 21600"/>
              <a:gd name="T5" fmla="*/ 365226053 h 21600"/>
              <a:gd name="T6" fmla="*/ 2147483647 w 21600"/>
              <a:gd name="T7" fmla="*/ 36522605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4800">
                <a:latin typeface="Gill Sans" charset="0"/>
                <a:ea typeface="Gill Sans" charset="0"/>
                <a:cs typeface="Gill Sans" charset="0"/>
                <a:sym typeface="Gill Sans" charset="0"/>
              </a:rPr>
              <a:t>CHINOIS ÉTAMINE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116138"/>
            <a:ext cx="6386512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AutoShape 2"/>
          <p:cNvSpPr>
            <a:spLocks/>
          </p:cNvSpPr>
          <p:nvPr/>
        </p:nvSpPr>
        <p:spPr bwMode="auto">
          <a:xfrm>
            <a:off x="2268538" y="836613"/>
            <a:ext cx="4930775" cy="965200"/>
          </a:xfrm>
          <a:custGeom>
            <a:avLst/>
            <a:gdLst>
              <a:gd name="T0" fmla="*/ 2147483647 w 21600"/>
              <a:gd name="T1" fmla="*/ 963639146 h 21600"/>
              <a:gd name="T2" fmla="*/ 2147483647 w 21600"/>
              <a:gd name="T3" fmla="*/ 963639146 h 21600"/>
              <a:gd name="T4" fmla="*/ 2147483647 w 21600"/>
              <a:gd name="T5" fmla="*/ 963639146 h 21600"/>
              <a:gd name="T6" fmla="*/ 2147483647 w 21600"/>
              <a:gd name="T7" fmla="*/ 9636391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6600">
                <a:latin typeface="Gill Sans" charset="0"/>
                <a:ea typeface="Gill Sans" charset="0"/>
                <a:cs typeface="Gill Sans" charset="0"/>
                <a:sym typeface="Gill Sans" charset="0"/>
              </a:rPr>
              <a:t>ÉCUMOIRE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685800" y="1219200"/>
            <a:ext cx="6248400" cy="419100"/>
            <a:chOff x="0" y="0"/>
            <a:chExt cx="6248400" cy="419100"/>
          </a:xfrm>
        </p:grpSpPr>
        <p:sp>
          <p:nvSpPr>
            <p:cNvPr id="9218" name="AutoShape 2"/>
            <p:cNvSpPr>
              <a:spLocks/>
            </p:cNvSpPr>
            <p:nvPr/>
          </p:nvSpPr>
          <p:spPr bwMode="auto">
            <a:xfrm>
              <a:off x="0" y="0"/>
              <a:ext cx="6248400" cy="419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200"/>
                </a:spcBef>
                <a:defRPr/>
              </a:pPr>
              <a:endParaRPr lang="fr-FR" altLang="fr-FR" sz="2000" b="1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8203" name="AutoShape 3"/>
            <p:cNvSpPr>
              <a:spLocks/>
            </p:cNvSpPr>
            <p:nvPr/>
          </p:nvSpPr>
          <p:spPr bwMode="auto">
            <a:xfrm>
              <a:off x="0" y="0"/>
              <a:ext cx="6248400" cy="304800"/>
            </a:xfrm>
            <a:custGeom>
              <a:avLst/>
              <a:gdLst>
                <a:gd name="T0" fmla="*/ 2147483647 w 21600"/>
                <a:gd name="T1" fmla="*/ 30346410 h 21600"/>
                <a:gd name="T2" fmla="*/ 2147483647 w 21600"/>
                <a:gd name="T3" fmla="*/ 30346410 h 21600"/>
                <a:gd name="T4" fmla="*/ 2147483647 w 21600"/>
                <a:gd name="T5" fmla="*/ 30346410 h 21600"/>
                <a:gd name="T6" fmla="*/ 2147483647 w 21600"/>
                <a:gd name="T7" fmla="*/ 3034641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spcBef>
                  <a:spcPts val="1200"/>
                </a:spcBef>
              </a:pPr>
              <a:r>
                <a:rPr lang="fr-FR" altLang="fr-FR" sz="2000" b="1">
                  <a:solidFill>
                    <a:srgbClr val="0000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Eplucheuse à légumes ou Parmentière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3708400" y="4076700"/>
            <a:ext cx="5257800" cy="2016125"/>
            <a:chOff x="0" y="0"/>
            <a:chExt cx="5257800" cy="2016125"/>
          </a:xfrm>
        </p:grpSpPr>
        <p:sp>
          <p:nvSpPr>
            <p:cNvPr id="9221" name="AutoShape 5"/>
            <p:cNvSpPr>
              <a:spLocks/>
            </p:cNvSpPr>
            <p:nvPr/>
          </p:nvSpPr>
          <p:spPr bwMode="auto">
            <a:xfrm>
              <a:off x="0" y="0"/>
              <a:ext cx="5257800" cy="20161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9FFCC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700"/>
                </a:spcBef>
                <a:defRPr/>
              </a:pPr>
              <a:endParaRPr lang="fr-FR" altLang="fr-FR" sz="2800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8201" name="AutoShape 6"/>
            <p:cNvSpPr>
              <a:spLocks/>
            </p:cNvSpPr>
            <p:nvPr/>
          </p:nvSpPr>
          <p:spPr bwMode="auto">
            <a:xfrm>
              <a:off x="0" y="0"/>
              <a:ext cx="5257800" cy="12954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spcBef>
                  <a:spcPts val="1700"/>
                </a:spcBef>
              </a:pPr>
              <a:r>
                <a:rPr lang="fr-FR" altLang="fr-FR" sz="2800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Eplucher les pommes de terre et tous les autres légumes de forme oblongue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3492500" y="2420938"/>
            <a:ext cx="5334000" cy="965200"/>
            <a:chOff x="0" y="0"/>
            <a:chExt cx="5334000" cy="965200"/>
          </a:xfrm>
        </p:grpSpPr>
        <p:sp>
          <p:nvSpPr>
            <p:cNvPr id="9224" name="AutoShape 8"/>
            <p:cNvSpPr>
              <a:spLocks/>
            </p:cNvSpPr>
            <p:nvPr/>
          </p:nvSpPr>
          <p:spPr bwMode="auto">
            <a:xfrm>
              <a:off x="0" y="0"/>
              <a:ext cx="5334000" cy="965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600"/>
                </a:spcBef>
                <a:defRPr/>
              </a:pPr>
              <a:endParaRPr lang="fr-FR" altLang="fr-FR" sz="2400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8199" name="AutoShape 9"/>
            <p:cNvSpPr>
              <a:spLocks/>
            </p:cNvSpPr>
            <p:nvPr/>
          </p:nvSpPr>
          <p:spPr bwMode="auto">
            <a:xfrm>
              <a:off x="0" y="0"/>
              <a:ext cx="5334000" cy="736600"/>
            </a:xfrm>
            <a:custGeom>
              <a:avLst/>
              <a:gdLst>
                <a:gd name="T0" fmla="*/ 2147483647 w 21600"/>
                <a:gd name="T1" fmla="*/ 428309438 h 21600"/>
                <a:gd name="T2" fmla="*/ 2147483647 w 21600"/>
                <a:gd name="T3" fmla="*/ 428309438 h 21600"/>
                <a:gd name="T4" fmla="*/ 2147483647 w 21600"/>
                <a:gd name="T5" fmla="*/ 428309438 h 21600"/>
                <a:gd name="T6" fmla="*/ 2147483647 w 21600"/>
                <a:gd name="T7" fmla="*/ 4283094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spcBef>
                  <a:spcPts val="1600"/>
                </a:spcBef>
              </a:pPr>
              <a:r>
                <a:rPr lang="fr-FR" altLang="fr-FR" sz="2400"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  <a:sym typeface="Comic Sans MS" panose="030F0702030302020204" pitchFamily="66" charset="0"/>
                </a:rPr>
                <a:t>Cylindre abrasif frottant les légumes en rotation dans une cuve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pic>
        <p:nvPicPr>
          <p:cNvPr id="8197" name="Picture 10" descr="PPR%2010-2010-10-15-16-09-17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338296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116138"/>
            <a:ext cx="4227512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3" name="AutoShape 2"/>
          <p:cNvSpPr>
            <a:spLocks/>
          </p:cNvSpPr>
          <p:nvPr/>
        </p:nvSpPr>
        <p:spPr bwMode="auto">
          <a:xfrm>
            <a:off x="2333625" y="765175"/>
            <a:ext cx="4497388" cy="863600"/>
          </a:xfrm>
          <a:custGeom>
            <a:avLst/>
            <a:gdLst>
              <a:gd name="T0" fmla="*/ 2147483647 w 21600"/>
              <a:gd name="T1" fmla="*/ 690240456 h 21600"/>
              <a:gd name="T2" fmla="*/ 2147483647 w 21600"/>
              <a:gd name="T3" fmla="*/ 690240456 h 21600"/>
              <a:gd name="T4" fmla="*/ 2147483647 w 21600"/>
              <a:gd name="T5" fmla="*/ 690240456 h 21600"/>
              <a:gd name="T6" fmla="*/ 2147483647 w 21600"/>
              <a:gd name="T7" fmla="*/ 6902404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5900">
                <a:latin typeface="Gill Sans" charset="0"/>
                <a:ea typeface="Gill Sans" charset="0"/>
                <a:cs typeface="Gill Sans" charset="0"/>
                <a:sym typeface="Gill Sans" charset="0"/>
              </a:rPr>
              <a:t>ARAIGNÉE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116138"/>
            <a:ext cx="635317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AutoShape 2"/>
          <p:cNvSpPr>
            <a:spLocks/>
          </p:cNvSpPr>
          <p:nvPr/>
        </p:nvSpPr>
        <p:spPr bwMode="auto">
          <a:xfrm>
            <a:off x="2230438" y="981075"/>
            <a:ext cx="4705350" cy="965200"/>
          </a:xfrm>
          <a:custGeom>
            <a:avLst/>
            <a:gdLst>
              <a:gd name="T0" fmla="*/ 2147483647 w 21600"/>
              <a:gd name="T1" fmla="*/ 963639146 h 21600"/>
              <a:gd name="T2" fmla="*/ 2147483647 w 21600"/>
              <a:gd name="T3" fmla="*/ 963639146 h 21600"/>
              <a:gd name="T4" fmla="*/ 2147483647 w 21600"/>
              <a:gd name="T5" fmla="*/ 963639146 h 21600"/>
              <a:gd name="T6" fmla="*/ 2147483647 w 21600"/>
              <a:gd name="T7" fmla="*/ 9636391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6600">
                <a:latin typeface="Gill Sans" charset="0"/>
                <a:ea typeface="Gill Sans" charset="0"/>
                <a:cs typeface="Gill Sans" charset="0"/>
                <a:sym typeface="Gill Sans" charset="0"/>
              </a:rPr>
              <a:t>PASSOIRE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6957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" name="Picture 2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097213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AutoShape 3"/>
          <p:cNvSpPr>
            <a:spLocks/>
          </p:cNvSpPr>
          <p:nvPr/>
        </p:nvSpPr>
        <p:spPr bwMode="auto">
          <a:xfrm>
            <a:off x="1800225" y="704850"/>
            <a:ext cx="5106988" cy="901700"/>
          </a:xfrm>
          <a:custGeom>
            <a:avLst/>
            <a:gdLst>
              <a:gd name="T0" fmla="*/ 2147483647 w 21600"/>
              <a:gd name="T1" fmla="*/ 785685441 h 21600"/>
              <a:gd name="T2" fmla="*/ 2147483647 w 21600"/>
              <a:gd name="T3" fmla="*/ 785685441 h 21600"/>
              <a:gd name="T4" fmla="*/ 2147483647 w 21600"/>
              <a:gd name="T5" fmla="*/ 785685441 h 21600"/>
              <a:gd name="T6" fmla="*/ 2147483647 w 21600"/>
              <a:gd name="T7" fmla="*/ 7856854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6200">
                <a:latin typeface="Gill Sans" charset="0"/>
                <a:ea typeface="Gill Sans" charset="0"/>
                <a:cs typeface="Gill Sans" charset="0"/>
                <a:sym typeface="Gill Sans" charset="0"/>
              </a:rPr>
              <a:t>PASSOIRE FINE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48085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" name="Picture 2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31496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AutoShape 3"/>
          <p:cNvSpPr>
            <a:spLocks/>
          </p:cNvSpPr>
          <p:nvPr/>
        </p:nvSpPr>
        <p:spPr bwMode="auto">
          <a:xfrm>
            <a:off x="3398838" y="635000"/>
            <a:ext cx="3765550" cy="1143000"/>
          </a:xfrm>
          <a:custGeom>
            <a:avLst/>
            <a:gdLst>
              <a:gd name="T0" fmla="*/ 2147483647 w 21600"/>
              <a:gd name="T1" fmla="*/ 1600299219 h 21600"/>
              <a:gd name="T2" fmla="*/ 2147483647 w 21600"/>
              <a:gd name="T3" fmla="*/ 1600299219 h 21600"/>
              <a:gd name="T4" fmla="*/ 2147483647 w 21600"/>
              <a:gd name="T5" fmla="*/ 1600299219 h 21600"/>
              <a:gd name="T6" fmla="*/ 2147483647 w 21600"/>
              <a:gd name="T7" fmla="*/ 16002992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7800">
                <a:latin typeface="Gill Sans" charset="0"/>
                <a:ea typeface="Gill Sans" charset="0"/>
                <a:cs typeface="Gill Sans" charset="0"/>
                <a:sym typeface="Gill Sans" charset="0"/>
              </a:rPr>
              <a:t>TAMIS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36385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" name="Picture 2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828800"/>
            <a:ext cx="36099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AutoShape 3"/>
          <p:cNvSpPr>
            <a:spLocks/>
          </p:cNvSpPr>
          <p:nvPr/>
        </p:nvSpPr>
        <p:spPr bwMode="auto">
          <a:xfrm>
            <a:off x="1808163" y="520700"/>
            <a:ext cx="5522912" cy="685800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4700">
                <a:latin typeface="Gill Sans" charset="0"/>
                <a:ea typeface="Gill Sans" charset="0"/>
                <a:cs typeface="Gill Sans" charset="0"/>
                <a:sym typeface="Gill Sans" charset="0"/>
              </a:rPr>
              <a:t>MOULIN À LÉGUMES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116138"/>
            <a:ext cx="74136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3" name="AutoShape 2"/>
          <p:cNvSpPr>
            <a:spLocks/>
          </p:cNvSpPr>
          <p:nvPr/>
        </p:nvSpPr>
        <p:spPr bwMode="auto">
          <a:xfrm>
            <a:off x="2611438" y="927100"/>
            <a:ext cx="5056187" cy="711200"/>
          </a:xfrm>
          <a:custGeom>
            <a:avLst/>
            <a:gdLst>
              <a:gd name="T0" fmla="*/ 2147483647 w 21600"/>
              <a:gd name="T1" fmla="*/ 385511854 h 21600"/>
              <a:gd name="T2" fmla="*/ 2147483647 w 21600"/>
              <a:gd name="T3" fmla="*/ 385511854 h 21600"/>
              <a:gd name="T4" fmla="*/ 2147483647 w 21600"/>
              <a:gd name="T5" fmla="*/ 385511854 h 21600"/>
              <a:gd name="T6" fmla="*/ 2147483647 w 21600"/>
              <a:gd name="T7" fmla="*/ 38551185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4900">
                <a:latin typeface="Gill Sans" charset="0"/>
                <a:ea typeface="Gill Sans" charset="0"/>
                <a:cs typeface="Gill Sans" charset="0"/>
                <a:sym typeface="Gill Sans" charset="0"/>
              </a:rPr>
              <a:t>MANDOLINE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1"/>
          <p:cNvSpPr>
            <a:spLocks/>
          </p:cNvSpPr>
          <p:nvPr/>
        </p:nvSpPr>
        <p:spPr bwMode="auto">
          <a:xfrm>
            <a:off x="1701800" y="800100"/>
            <a:ext cx="5303838" cy="508000"/>
          </a:xfrm>
          <a:custGeom>
            <a:avLst/>
            <a:gdLst>
              <a:gd name="T0" fmla="*/ 2147483647 w 21600"/>
              <a:gd name="T1" fmla="*/ 140492668 h 21600"/>
              <a:gd name="T2" fmla="*/ 2147483647 w 21600"/>
              <a:gd name="T3" fmla="*/ 140492668 h 21600"/>
              <a:gd name="T4" fmla="*/ 2147483647 w 21600"/>
              <a:gd name="T5" fmla="*/ 140492668 h 21600"/>
              <a:gd name="T6" fmla="*/ 2147483647 w 21600"/>
              <a:gd name="T7" fmla="*/ 14049266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3500">
                <a:latin typeface="Gill Sans" charset="0"/>
                <a:ea typeface="Gill Sans" charset="0"/>
                <a:cs typeface="Gill Sans" charset="0"/>
                <a:sym typeface="Gill Sans" charset="0"/>
              </a:rPr>
              <a:t>BALANCE ÉLECTRONIQUE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  <p:pic>
        <p:nvPicPr>
          <p:cNvPr id="41987" name="Picture 2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6700"/>
            <a:ext cx="76200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/>
          </p:cNvSpPr>
          <p:nvPr/>
        </p:nvSpPr>
        <p:spPr bwMode="auto">
          <a:xfrm>
            <a:off x="1906588" y="857250"/>
            <a:ext cx="5097462" cy="571500"/>
          </a:xfrm>
          <a:custGeom>
            <a:avLst/>
            <a:gdLst>
              <a:gd name="T0" fmla="*/ 2147483647 w 21600"/>
              <a:gd name="T1" fmla="*/ 200037409 h 21600"/>
              <a:gd name="T2" fmla="*/ 2147483647 w 21600"/>
              <a:gd name="T3" fmla="*/ 200037409 h 21600"/>
              <a:gd name="T4" fmla="*/ 2147483647 w 21600"/>
              <a:gd name="T5" fmla="*/ 200037409 h 21600"/>
              <a:gd name="T6" fmla="*/ 2147483647 w 21600"/>
              <a:gd name="T7" fmla="*/ 20003740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3900">
                <a:latin typeface="Gill Sans" charset="0"/>
                <a:ea typeface="Gill Sans" charset="0"/>
                <a:cs typeface="Gill Sans" charset="0"/>
                <a:sym typeface="Gill Sans" charset="0"/>
              </a:rPr>
              <a:t>ROULEAU À PATISSERIE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  <p:pic>
        <p:nvPicPr>
          <p:cNvPr id="43011" name="Picture 2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955800"/>
            <a:ext cx="59309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"/>
          <p:cNvSpPr>
            <a:spLocks/>
          </p:cNvSpPr>
          <p:nvPr/>
        </p:nvSpPr>
        <p:spPr bwMode="auto">
          <a:xfrm>
            <a:off x="7462838" y="6245225"/>
            <a:ext cx="311150" cy="287338"/>
          </a:xfrm>
          <a:custGeom>
            <a:avLst/>
            <a:gdLst>
              <a:gd name="T0" fmla="*/ 32282850 w 21600"/>
              <a:gd name="T1" fmla="*/ 25423866 h 21600"/>
              <a:gd name="T2" fmla="*/ 32282850 w 21600"/>
              <a:gd name="T3" fmla="*/ 25423866 h 21600"/>
              <a:gd name="T4" fmla="*/ 32282850 w 21600"/>
              <a:gd name="T5" fmla="*/ 25423866 h 21600"/>
              <a:gd name="T6" fmla="*/ 32282850 w 21600"/>
              <a:gd name="T7" fmla="*/ 254238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fld id="{26346367-381E-4361-A646-E63FA2610230}" type="slidenum">
              <a:rPr lang="fr-FR" altLang="fr-FR" sz="1400">
                <a:latin typeface="Arial" panose="020B0604020202020204" pitchFamily="34" charset="0"/>
                <a:ea typeface="Bodoni SvtyTwo ITC TT-Book" charset="0"/>
                <a:cs typeface="Arial" panose="020B0604020202020204" pitchFamily="34" charset="0"/>
                <a:sym typeface="Arial" panose="020B0604020202020204" pitchFamily="34" charset="0"/>
              </a:rPr>
              <a:pPr algn="ctr" eaLnBrk="1"/>
              <a:t>38</a:t>
            </a:fld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Arial" panose="020B0604020202020204" pitchFamily="34" charset="0"/>
              <a:sym typeface="Bodoni SvtyTwo ITC TT-Book" charset="0"/>
            </a:endParaRPr>
          </a:p>
        </p:txBody>
      </p:sp>
      <p:sp>
        <p:nvSpPr>
          <p:cNvPr id="44035" name="Rectangle 2"/>
          <p:cNvSpPr>
            <a:spLocks noChangeArrowheads="1"/>
          </p:cNvSpPr>
          <p:nvPr>
            <p:ph type="title"/>
          </p:nvPr>
        </p:nvSpPr>
        <p:spPr>
          <a:xfrm>
            <a:off x="457200" y="88900"/>
            <a:ext cx="8229600" cy="15113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4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Spatule plate ou coudée</a:t>
            </a:r>
            <a:endParaRPr lang="fr-FR" altLang="fr-FR" smtClean="0"/>
          </a:p>
        </p:txBody>
      </p:sp>
      <p:sp>
        <p:nvSpPr>
          <p:cNvPr id="44036" name="Rectangle 3"/>
          <p:cNvSpPr>
            <a:spLocks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marL="382588" indent="-342900" defTabSz="914400" eaLnBrk="1">
              <a:spcBef>
                <a:spcPts val="700"/>
              </a:spcBef>
              <a:buClr>
                <a:srgbClr val="000000"/>
              </a:buClr>
              <a:buFontTx/>
              <a:buChar char="•"/>
            </a:pPr>
            <a:r>
              <a:rPr lang="fr-FR" altLang="fr-FR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Sert à lisser, masquer, égaliser, et aussi à tourner viandes et poissons délicats.</a:t>
            </a:r>
            <a:endParaRPr lang="fr-FR" altLang="fr-FR" smtClean="0"/>
          </a:p>
        </p:txBody>
      </p:sp>
      <p:pic>
        <p:nvPicPr>
          <p:cNvPr id="44037" name="Picture 4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924175"/>
            <a:ext cx="5854700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1"/>
          <p:cNvSpPr>
            <a:spLocks/>
          </p:cNvSpPr>
          <p:nvPr/>
        </p:nvSpPr>
        <p:spPr bwMode="auto">
          <a:xfrm>
            <a:off x="7462838" y="6245225"/>
            <a:ext cx="311150" cy="287338"/>
          </a:xfrm>
          <a:custGeom>
            <a:avLst/>
            <a:gdLst>
              <a:gd name="T0" fmla="*/ 32282850 w 21600"/>
              <a:gd name="T1" fmla="*/ 25423866 h 21600"/>
              <a:gd name="T2" fmla="*/ 32282850 w 21600"/>
              <a:gd name="T3" fmla="*/ 25423866 h 21600"/>
              <a:gd name="T4" fmla="*/ 32282850 w 21600"/>
              <a:gd name="T5" fmla="*/ 25423866 h 21600"/>
              <a:gd name="T6" fmla="*/ 32282850 w 21600"/>
              <a:gd name="T7" fmla="*/ 254238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fld id="{62C7831E-F51C-4B61-9C2D-B8CCC0D62CC8}" type="slidenum">
              <a:rPr lang="fr-FR" altLang="fr-FR" sz="1400">
                <a:latin typeface="Arial" panose="020B0604020202020204" pitchFamily="34" charset="0"/>
                <a:ea typeface="Bodoni SvtyTwo ITC TT-Book" charset="0"/>
                <a:cs typeface="Arial" panose="020B0604020202020204" pitchFamily="34" charset="0"/>
                <a:sym typeface="Arial" panose="020B0604020202020204" pitchFamily="34" charset="0"/>
              </a:rPr>
              <a:pPr algn="ctr" eaLnBrk="1"/>
              <a:t>39</a:t>
            </a:fld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Arial" panose="020B0604020202020204" pitchFamily="34" charset="0"/>
              <a:sym typeface="Bodoni SvtyTwo ITC TT-Book" charset="0"/>
            </a:endParaRPr>
          </a:p>
        </p:txBody>
      </p:sp>
      <p:sp>
        <p:nvSpPr>
          <p:cNvPr id="45059" name="Rectangle 2"/>
          <p:cNvSpPr>
            <a:spLocks noChangeArrowheads="1"/>
          </p:cNvSpPr>
          <p:nvPr>
            <p:ph type="title"/>
          </p:nvPr>
        </p:nvSpPr>
        <p:spPr>
          <a:xfrm>
            <a:off x="457200" y="88900"/>
            <a:ext cx="8229600" cy="15113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4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Pince</a:t>
            </a:r>
            <a:endParaRPr lang="fr-FR" altLang="fr-FR" smtClean="0"/>
          </a:p>
        </p:txBody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marL="382588" indent="-342900" defTabSz="914400" eaLnBrk="1">
              <a:spcBef>
                <a:spcPts val="700"/>
              </a:spcBef>
              <a:buClr>
                <a:srgbClr val="000000"/>
              </a:buClr>
              <a:buFontTx/>
              <a:buChar char="•"/>
            </a:pPr>
            <a:r>
              <a:rPr lang="fr-FR" altLang="fr-FR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Sert à tourner les viandes, sortir les choses du four… c’est le prolongement de votre main.</a:t>
            </a:r>
            <a:endParaRPr lang="fr-FR" altLang="fr-FR" smtClean="0"/>
          </a:p>
        </p:txBody>
      </p:sp>
      <p:pic>
        <p:nvPicPr>
          <p:cNvPr id="45061" name="Picture 4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4038600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2" name="Picture 5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13088"/>
            <a:ext cx="3221037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685800" y="1295400"/>
            <a:ext cx="3505200" cy="546100"/>
            <a:chOff x="0" y="0"/>
            <a:chExt cx="3505200" cy="546100"/>
          </a:xfrm>
        </p:grpSpPr>
        <p:sp>
          <p:nvSpPr>
            <p:cNvPr id="10242" name="AutoShape 2"/>
            <p:cNvSpPr>
              <a:spLocks/>
            </p:cNvSpPr>
            <p:nvPr/>
          </p:nvSpPr>
          <p:spPr bwMode="auto">
            <a:xfrm>
              <a:off x="0" y="0"/>
              <a:ext cx="3505200" cy="546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700"/>
                </a:spcBef>
                <a:defRPr/>
              </a:pPr>
              <a:endParaRPr lang="fr-FR" altLang="fr-FR" sz="2800" b="1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9227" name="AutoShape 3"/>
            <p:cNvSpPr>
              <a:spLocks/>
            </p:cNvSpPr>
            <p:nvPr/>
          </p:nvSpPr>
          <p:spPr bwMode="auto">
            <a:xfrm>
              <a:off x="0" y="0"/>
              <a:ext cx="3505200" cy="431800"/>
            </a:xfrm>
            <a:custGeom>
              <a:avLst/>
              <a:gdLst>
                <a:gd name="T0" fmla="*/ 2147483647 w 21600"/>
                <a:gd name="T1" fmla="*/ 86280057 h 21600"/>
                <a:gd name="T2" fmla="*/ 2147483647 w 21600"/>
                <a:gd name="T3" fmla="*/ 86280057 h 21600"/>
                <a:gd name="T4" fmla="*/ 2147483647 w 21600"/>
                <a:gd name="T5" fmla="*/ 86280057 h 21600"/>
                <a:gd name="T6" fmla="*/ 2147483647 w 21600"/>
                <a:gd name="T7" fmla="*/ 8628005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spcBef>
                  <a:spcPts val="1700"/>
                </a:spcBef>
              </a:pPr>
              <a:r>
                <a:rPr lang="fr-FR" altLang="fr-FR" sz="2800" b="1">
                  <a:solidFill>
                    <a:srgbClr val="0000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Coupe  légumes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3851275" y="4437063"/>
            <a:ext cx="4967288" cy="831850"/>
            <a:chOff x="0" y="0"/>
            <a:chExt cx="4967288" cy="831850"/>
          </a:xfrm>
        </p:grpSpPr>
        <p:sp>
          <p:nvSpPr>
            <p:cNvPr id="10245" name="AutoShape 5"/>
            <p:cNvSpPr>
              <a:spLocks/>
            </p:cNvSpPr>
            <p:nvPr/>
          </p:nvSpPr>
          <p:spPr bwMode="auto">
            <a:xfrm>
              <a:off x="0" y="0"/>
              <a:ext cx="4967288" cy="8318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9FFCC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400"/>
                </a:spcBef>
                <a:defRPr/>
              </a:pPr>
              <a:endParaRPr lang="fr-FR" altLang="fr-FR" sz="2400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9225" name="AutoShape 6"/>
            <p:cNvSpPr>
              <a:spLocks/>
            </p:cNvSpPr>
            <p:nvPr/>
          </p:nvSpPr>
          <p:spPr bwMode="auto">
            <a:xfrm>
              <a:off x="0" y="0"/>
              <a:ext cx="4967288" cy="736600"/>
            </a:xfrm>
            <a:custGeom>
              <a:avLst/>
              <a:gdLst>
                <a:gd name="T0" fmla="*/ 2147483647 w 21600"/>
                <a:gd name="T1" fmla="*/ 428309438 h 21600"/>
                <a:gd name="T2" fmla="*/ 2147483647 w 21600"/>
                <a:gd name="T3" fmla="*/ 428309438 h 21600"/>
                <a:gd name="T4" fmla="*/ 2147483647 w 21600"/>
                <a:gd name="T5" fmla="*/ 428309438 h 21600"/>
                <a:gd name="T6" fmla="*/ 2147483647 w 21600"/>
                <a:gd name="T7" fmla="*/ 4283094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spcBef>
                  <a:spcPts val="1400"/>
                </a:spcBef>
              </a:pPr>
              <a:r>
                <a:rPr lang="fr-FR" altLang="fr-FR" sz="2400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Emincer les légumes (rondelles, julienne). Râper les légumes.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3851275" y="2708275"/>
            <a:ext cx="4724400" cy="965200"/>
            <a:chOff x="0" y="0"/>
            <a:chExt cx="4724400" cy="965200"/>
          </a:xfrm>
        </p:grpSpPr>
        <p:sp>
          <p:nvSpPr>
            <p:cNvPr id="10248" name="AutoShape 8"/>
            <p:cNvSpPr>
              <a:spLocks/>
            </p:cNvSpPr>
            <p:nvPr/>
          </p:nvSpPr>
          <p:spPr bwMode="auto">
            <a:xfrm>
              <a:off x="0" y="0"/>
              <a:ext cx="4724400" cy="965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600"/>
                </a:spcBef>
                <a:defRPr/>
              </a:pPr>
              <a:endParaRPr lang="fr-FR" altLang="fr-FR" sz="2400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9223" name="AutoShape 9"/>
            <p:cNvSpPr>
              <a:spLocks/>
            </p:cNvSpPr>
            <p:nvPr/>
          </p:nvSpPr>
          <p:spPr bwMode="auto">
            <a:xfrm>
              <a:off x="0" y="0"/>
              <a:ext cx="4724400" cy="736600"/>
            </a:xfrm>
            <a:custGeom>
              <a:avLst/>
              <a:gdLst>
                <a:gd name="T0" fmla="*/ 2147483647 w 21600"/>
                <a:gd name="T1" fmla="*/ 428309438 h 21600"/>
                <a:gd name="T2" fmla="*/ 2147483647 w 21600"/>
                <a:gd name="T3" fmla="*/ 428309438 h 21600"/>
                <a:gd name="T4" fmla="*/ 2147483647 w 21600"/>
                <a:gd name="T5" fmla="*/ 428309438 h 21600"/>
                <a:gd name="T6" fmla="*/ 2147483647 w 21600"/>
                <a:gd name="T7" fmla="*/ 4283094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spcBef>
                  <a:spcPts val="1600"/>
                </a:spcBef>
              </a:pPr>
              <a:r>
                <a:rPr lang="fr-FR" altLang="fr-FR" sz="2400"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  <a:sym typeface="Comic Sans MS" panose="030F0702030302020204" pitchFamily="66" charset="0"/>
                </a:rPr>
                <a:t>Disque rotatif éminceur ou râpeur + cuve.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pic>
        <p:nvPicPr>
          <p:cNvPr id="9221" name="Picture 10" descr="CL-50-E-Ultra_lg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49500"/>
            <a:ext cx="3671888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3182938" y="406400"/>
            <a:ext cx="2773362" cy="101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altLang="fr-FR" sz="6000" dirty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FOUET</a:t>
            </a:r>
            <a:endParaRPr lang="fr-FR" altLang="fr-FR" sz="1050" dirty="0"/>
          </a:p>
        </p:txBody>
      </p:sp>
      <p:pic>
        <p:nvPicPr>
          <p:cNvPr id="46083" name="Picture 2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471613"/>
            <a:ext cx="57023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"/>
          <p:cNvSpPr>
            <a:spLocks/>
          </p:cNvSpPr>
          <p:nvPr/>
        </p:nvSpPr>
        <p:spPr bwMode="auto">
          <a:xfrm>
            <a:off x="7462838" y="6245225"/>
            <a:ext cx="311150" cy="287338"/>
          </a:xfrm>
          <a:custGeom>
            <a:avLst/>
            <a:gdLst>
              <a:gd name="T0" fmla="*/ 32282850 w 21600"/>
              <a:gd name="T1" fmla="*/ 25423866 h 21600"/>
              <a:gd name="T2" fmla="*/ 32282850 w 21600"/>
              <a:gd name="T3" fmla="*/ 25423866 h 21600"/>
              <a:gd name="T4" fmla="*/ 32282850 w 21600"/>
              <a:gd name="T5" fmla="*/ 25423866 h 21600"/>
              <a:gd name="T6" fmla="*/ 32282850 w 21600"/>
              <a:gd name="T7" fmla="*/ 254238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fld id="{F0C53DF8-0425-4518-9C0B-E76D1D8D2C38}" type="slidenum">
              <a:rPr lang="fr-FR" altLang="fr-FR" sz="1400">
                <a:latin typeface="Arial" panose="020B0604020202020204" pitchFamily="34" charset="0"/>
                <a:ea typeface="Bodoni SvtyTwo ITC TT-Book" charset="0"/>
                <a:cs typeface="Arial" panose="020B0604020202020204" pitchFamily="34" charset="0"/>
                <a:sym typeface="Arial" panose="020B0604020202020204" pitchFamily="34" charset="0"/>
              </a:rPr>
              <a:pPr algn="ctr" eaLnBrk="1"/>
              <a:t>41</a:t>
            </a:fld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Arial" panose="020B0604020202020204" pitchFamily="34" charset="0"/>
              <a:sym typeface="Bodoni SvtyTwo ITC TT-Book" charset="0"/>
            </a:endParaRPr>
          </a:p>
        </p:txBody>
      </p:sp>
      <p:sp>
        <p:nvSpPr>
          <p:cNvPr id="47107" name="Rectangle 2"/>
          <p:cNvSpPr>
            <a:spLocks noChangeArrowheads="1"/>
          </p:cNvSpPr>
          <p:nvPr>
            <p:ph type="title"/>
          </p:nvPr>
        </p:nvSpPr>
        <p:spPr>
          <a:xfrm>
            <a:off x="250825" y="88900"/>
            <a:ext cx="8642350" cy="15113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4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Raclette (maryse) de caoutchouc</a:t>
            </a:r>
            <a:endParaRPr lang="fr-FR" altLang="fr-FR" smtClean="0"/>
          </a:p>
        </p:txBody>
      </p:sp>
      <p:sp>
        <p:nvSpPr>
          <p:cNvPr id="47108" name="Rectangle 3"/>
          <p:cNvSpPr>
            <a:spLocks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marL="382588" indent="-342900" defTabSz="914400" eaLnBrk="1">
              <a:spcBef>
                <a:spcPts val="700"/>
              </a:spcBef>
              <a:buClr>
                <a:srgbClr val="000000"/>
              </a:buClr>
              <a:buFontTx/>
              <a:buChar char="•"/>
            </a:pPr>
            <a:r>
              <a:rPr lang="fr-FR" altLang="fr-FR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Permettent de corner efficacement.</a:t>
            </a:r>
            <a:endParaRPr lang="fr-FR" altLang="fr-FR" smtClean="0"/>
          </a:p>
        </p:txBody>
      </p:sp>
      <p:pic>
        <p:nvPicPr>
          <p:cNvPr id="47109" name="Picture 4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349500"/>
            <a:ext cx="460851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"/>
          <p:cNvSpPr>
            <a:spLocks/>
          </p:cNvSpPr>
          <p:nvPr/>
        </p:nvSpPr>
        <p:spPr bwMode="auto">
          <a:xfrm>
            <a:off x="7462838" y="6245225"/>
            <a:ext cx="311150" cy="287338"/>
          </a:xfrm>
          <a:custGeom>
            <a:avLst/>
            <a:gdLst>
              <a:gd name="T0" fmla="*/ 32282850 w 21600"/>
              <a:gd name="T1" fmla="*/ 25423866 h 21600"/>
              <a:gd name="T2" fmla="*/ 32282850 w 21600"/>
              <a:gd name="T3" fmla="*/ 25423866 h 21600"/>
              <a:gd name="T4" fmla="*/ 32282850 w 21600"/>
              <a:gd name="T5" fmla="*/ 25423866 h 21600"/>
              <a:gd name="T6" fmla="*/ 32282850 w 21600"/>
              <a:gd name="T7" fmla="*/ 254238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fld id="{54E2DAED-93BA-4EAF-BF9D-4ADE1E6B4E74}" type="slidenum">
              <a:rPr lang="fr-FR" altLang="fr-FR" sz="1400">
                <a:latin typeface="Arial" panose="020B0604020202020204" pitchFamily="34" charset="0"/>
                <a:ea typeface="Bodoni SvtyTwo ITC TT-Book" charset="0"/>
                <a:cs typeface="Arial" panose="020B0604020202020204" pitchFamily="34" charset="0"/>
                <a:sym typeface="Arial" panose="020B0604020202020204" pitchFamily="34" charset="0"/>
              </a:rPr>
              <a:pPr algn="ctr" eaLnBrk="1"/>
              <a:t>42</a:t>
            </a:fld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Arial" panose="020B0604020202020204" pitchFamily="34" charset="0"/>
              <a:sym typeface="Bodoni SvtyTwo ITC TT-Book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>
            <p:ph type="title"/>
          </p:nvPr>
        </p:nvSpPr>
        <p:spPr>
          <a:xfrm>
            <a:off x="457200" y="88900"/>
            <a:ext cx="8229600" cy="1511300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4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Pinceaux</a:t>
            </a:r>
            <a:endParaRPr lang="fr-FR" altLang="fr-FR" smtClean="0"/>
          </a:p>
        </p:txBody>
      </p:sp>
      <p:sp>
        <p:nvSpPr>
          <p:cNvPr id="48132" name="Rectangle 3"/>
          <p:cNvSpPr>
            <a:spLocks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marL="382588" indent="-342900" defTabSz="914400" eaLnBrk="1">
              <a:spcBef>
                <a:spcPts val="700"/>
              </a:spcBef>
              <a:buClr>
                <a:srgbClr val="000000"/>
              </a:buClr>
              <a:buFontTx/>
              <a:buChar char="•"/>
            </a:pPr>
            <a:r>
              <a:rPr lang="fr-FR" altLang="fr-FR" sz="3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Dorer les pièces de pâtisserie avant cuisson, lustrer les grillades…</a:t>
            </a:r>
            <a:endParaRPr lang="fr-FR" altLang="fr-FR" smtClean="0"/>
          </a:p>
        </p:txBody>
      </p:sp>
      <p:pic>
        <p:nvPicPr>
          <p:cNvPr id="48133" name="Picture 4" descr="pinceau-de-cuisine-plat-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68638"/>
            <a:ext cx="323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/>
          </p:cNvSpPr>
          <p:nvPr/>
        </p:nvSpPr>
        <p:spPr bwMode="auto">
          <a:xfrm>
            <a:off x="533400" y="2209800"/>
            <a:ext cx="2819400" cy="457200"/>
          </a:xfrm>
          <a:custGeom>
            <a:avLst/>
            <a:gdLst>
              <a:gd name="T0" fmla="*/ 2147483647 w 21600"/>
              <a:gd name="T1" fmla="*/ 102419150 h 21600"/>
              <a:gd name="T2" fmla="*/ 2147483647 w 21600"/>
              <a:gd name="T3" fmla="*/ 102419150 h 21600"/>
              <a:gd name="T4" fmla="*/ 2147483647 w 21600"/>
              <a:gd name="T5" fmla="*/ 102419150 h 21600"/>
              <a:gd name="T6" fmla="*/ 2147483647 w 21600"/>
              <a:gd name="T7" fmla="*/ 1024191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995738" y="1052513"/>
            <a:ext cx="3625850" cy="1125537"/>
            <a:chOff x="0" y="0"/>
            <a:chExt cx="3625850" cy="1125538"/>
          </a:xfrm>
        </p:grpSpPr>
        <p:sp>
          <p:nvSpPr>
            <p:cNvPr id="11267" name="AutoShape 3"/>
            <p:cNvSpPr>
              <a:spLocks/>
            </p:cNvSpPr>
            <p:nvPr/>
          </p:nvSpPr>
          <p:spPr bwMode="auto">
            <a:xfrm>
              <a:off x="0" y="0"/>
              <a:ext cx="3625850" cy="1125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700"/>
                </a:spcBef>
                <a:defRPr/>
              </a:pPr>
              <a:endParaRPr lang="fr-FR" altLang="fr-FR" sz="2800" b="1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10252" name="AutoShape 4"/>
            <p:cNvSpPr>
              <a:spLocks/>
            </p:cNvSpPr>
            <p:nvPr/>
          </p:nvSpPr>
          <p:spPr bwMode="auto">
            <a:xfrm>
              <a:off x="0" y="0"/>
              <a:ext cx="3625850" cy="863600"/>
            </a:xfrm>
            <a:custGeom>
              <a:avLst/>
              <a:gdLst>
                <a:gd name="T0" fmla="*/ 2147483647 w 21600"/>
                <a:gd name="T1" fmla="*/ 690240456 h 21600"/>
                <a:gd name="T2" fmla="*/ 2147483647 w 21600"/>
                <a:gd name="T3" fmla="*/ 690240456 h 21600"/>
                <a:gd name="T4" fmla="*/ 2147483647 w 21600"/>
                <a:gd name="T5" fmla="*/ 690240456 h 21600"/>
                <a:gd name="T6" fmla="*/ 2147483647 w 21600"/>
                <a:gd name="T7" fmla="*/ 69024045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spcBef>
                  <a:spcPts val="1700"/>
                </a:spcBef>
              </a:pPr>
              <a:r>
                <a:rPr lang="fr-FR" altLang="fr-FR" sz="2800" b="1">
                  <a:solidFill>
                    <a:srgbClr val="0000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Cutter mixeur ou robot coupe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4643438" y="3141663"/>
            <a:ext cx="3124200" cy="546100"/>
            <a:chOff x="0" y="0"/>
            <a:chExt cx="3124200" cy="546100"/>
          </a:xfrm>
        </p:grpSpPr>
        <p:sp>
          <p:nvSpPr>
            <p:cNvPr id="11270" name="AutoShape 6"/>
            <p:cNvSpPr>
              <a:spLocks/>
            </p:cNvSpPr>
            <p:nvPr/>
          </p:nvSpPr>
          <p:spPr bwMode="auto">
            <a:xfrm>
              <a:off x="0" y="0"/>
              <a:ext cx="3124200" cy="546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600"/>
                </a:spcBef>
                <a:defRPr/>
              </a:pPr>
              <a:endParaRPr lang="fr-FR" altLang="fr-FR" sz="2400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0250" name="AutoShape 7"/>
            <p:cNvSpPr>
              <a:spLocks/>
            </p:cNvSpPr>
            <p:nvPr/>
          </p:nvSpPr>
          <p:spPr bwMode="auto">
            <a:xfrm>
              <a:off x="0" y="0"/>
              <a:ext cx="3124200" cy="368300"/>
            </a:xfrm>
            <a:custGeom>
              <a:avLst/>
              <a:gdLst>
                <a:gd name="T0" fmla="*/ 2147483647 w 21600"/>
                <a:gd name="T1" fmla="*/ 53538680 h 21600"/>
                <a:gd name="T2" fmla="*/ 2147483647 w 21600"/>
                <a:gd name="T3" fmla="*/ 53538680 h 21600"/>
                <a:gd name="T4" fmla="*/ 2147483647 w 21600"/>
                <a:gd name="T5" fmla="*/ 53538680 h 21600"/>
                <a:gd name="T6" fmla="*/ 2147483647 w 21600"/>
                <a:gd name="T7" fmla="*/ 5353868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spcBef>
                  <a:spcPts val="1600"/>
                </a:spcBef>
              </a:pPr>
              <a:r>
                <a:rPr lang="fr-FR" altLang="fr-FR" sz="2400"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  <a:sym typeface="Comic Sans MS" panose="030F0702030302020204" pitchFamily="66" charset="0"/>
                </a:rPr>
                <a:t>Couteau lame + cuve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3352800" y="5334000"/>
            <a:ext cx="5257800" cy="831850"/>
            <a:chOff x="0" y="0"/>
            <a:chExt cx="5257800" cy="831850"/>
          </a:xfrm>
        </p:grpSpPr>
        <p:sp>
          <p:nvSpPr>
            <p:cNvPr id="11273" name="AutoShape 9"/>
            <p:cNvSpPr>
              <a:spLocks/>
            </p:cNvSpPr>
            <p:nvPr/>
          </p:nvSpPr>
          <p:spPr bwMode="auto">
            <a:xfrm>
              <a:off x="0" y="0"/>
              <a:ext cx="5257800" cy="8318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9FFCC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400"/>
                </a:spcBef>
                <a:defRPr/>
              </a:pPr>
              <a:endParaRPr lang="fr-FR" altLang="fr-FR" sz="2400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10248" name="AutoShape 10"/>
            <p:cNvSpPr>
              <a:spLocks/>
            </p:cNvSpPr>
            <p:nvPr/>
          </p:nvSpPr>
          <p:spPr bwMode="auto">
            <a:xfrm>
              <a:off x="0" y="0"/>
              <a:ext cx="5257800" cy="736600"/>
            </a:xfrm>
            <a:custGeom>
              <a:avLst/>
              <a:gdLst>
                <a:gd name="T0" fmla="*/ 2147483647 w 21600"/>
                <a:gd name="T1" fmla="*/ 428309438 h 21600"/>
                <a:gd name="T2" fmla="*/ 2147483647 w 21600"/>
                <a:gd name="T3" fmla="*/ 428309438 h 21600"/>
                <a:gd name="T4" fmla="*/ 2147483647 w 21600"/>
                <a:gd name="T5" fmla="*/ 428309438 h 21600"/>
                <a:gd name="T6" fmla="*/ 2147483647 w 21600"/>
                <a:gd name="T7" fmla="*/ 4283094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spcBef>
                  <a:spcPts val="1400"/>
                </a:spcBef>
              </a:pPr>
              <a:r>
                <a:rPr lang="fr-FR" altLang="fr-FR" sz="2400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Réaliser des farces, des viandes hachées, des pâtés, ...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pic>
        <p:nvPicPr>
          <p:cNvPr id="10246" name="Picture 11" descr="zoom-blixer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28003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/>
          <p:cNvGrpSpPr>
            <a:grpSpLocks/>
          </p:cNvGrpSpPr>
          <p:nvPr/>
        </p:nvGrpSpPr>
        <p:grpSpPr bwMode="auto">
          <a:xfrm>
            <a:off x="2771775" y="2205038"/>
            <a:ext cx="4724400" cy="965200"/>
            <a:chOff x="0" y="0"/>
            <a:chExt cx="4724400" cy="965200"/>
          </a:xfrm>
        </p:grpSpPr>
        <p:sp>
          <p:nvSpPr>
            <p:cNvPr id="12290" name="AutoShape 2"/>
            <p:cNvSpPr>
              <a:spLocks/>
            </p:cNvSpPr>
            <p:nvPr/>
          </p:nvSpPr>
          <p:spPr bwMode="auto">
            <a:xfrm>
              <a:off x="0" y="0"/>
              <a:ext cx="4724400" cy="965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600"/>
                </a:spcBef>
                <a:defRPr/>
              </a:pPr>
              <a:endParaRPr lang="fr-FR" altLang="fr-FR" sz="2400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1276" name="AutoShape 3"/>
            <p:cNvSpPr>
              <a:spLocks/>
            </p:cNvSpPr>
            <p:nvPr/>
          </p:nvSpPr>
          <p:spPr bwMode="auto">
            <a:xfrm>
              <a:off x="0" y="0"/>
              <a:ext cx="4724400" cy="368300"/>
            </a:xfrm>
            <a:custGeom>
              <a:avLst/>
              <a:gdLst>
                <a:gd name="T0" fmla="*/ 2147483647 w 21600"/>
                <a:gd name="T1" fmla="*/ 53538680 h 21600"/>
                <a:gd name="T2" fmla="*/ 2147483647 w 21600"/>
                <a:gd name="T3" fmla="*/ 53538680 h 21600"/>
                <a:gd name="T4" fmla="*/ 2147483647 w 21600"/>
                <a:gd name="T5" fmla="*/ 53538680 h 21600"/>
                <a:gd name="T6" fmla="*/ 2147483647 w 21600"/>
                <a:gd name="T7" fmla="*/ 5353868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spcBef>
                  <a:spcPts val="1600"/>
                </a:spcBef>
              </a:pPr>
              <a:r>
                <a:rPr lang="fr-FR" altLang="fr-FR" sz="2400"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  <a:sym typeface="Comic Sans MS" panose="030F0702030302020204" pitchFamily="66" charset="0"/>
                </a:rPr>
                <a:t>Fouets rotatifs, crochet, feuille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323850" y="3500438"/>
            <a:ext cx="5472113" cy="3097212"/>
            <a:chOff x="0" y="0"/>
            <a:chExt cx="5472113" cy="3097213"/>
          </a:xfrm>
        </p:grpSpPr>
        <p:sp>
          <p:nvSpPr>
            <p:cNvPr id="12293" name="AutoShape 5"/>
            <p:cNvSpPr>
              <a:spLocks/>
            </p:cNvSpPr>
            <p:nvPr/>
          </p:nvSpPr>
          <p:spPr bwMode="auto">
            <a:xfrm>
              <a:off x="0" y="0"/>
              <a:ext cx="5472113" cy="30972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9FFCC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11274" name="AutoShape 6"/>
            <p:cNvSpPr>
              <a:spLocks/>
            </p:cNvSpPr>
            <p:nvPr/>
          </p:nvSpPr>
          <p:spPr bwMode="auto">
            <a:xfrm>
              <a:off x="0" y="0"/>
              <a:ext cx="5472113" cy="238735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/>
              <a:r>
                <a:rPr lang="fr-FR" altLang="fr-FR" sz="2400">
                  <a:latin typeface="Times New Roman" panose="02020603050405020304" pitchFamily="18" charset="0"/>
                  <a:ea typeface="Bodoni SvtyTwo ITC TT-Book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Très employé dans les laboratoires; il sert de pétrin, passoire, batteur à blancs ou génoise, etc</a:t>
              </a:r>
            </a:p>
            <a:p>
              <a:pPr eaLnBrk="1"/>
              <a:r>
                <a:rPr lang="fr-FR" altLang="fr-FR" sz="2400">
                  <a:latin typeface="Times New Roman" panose="02020603050405020304" pitchFamily="18" charset="0"/>
                  <a:ea typeface="Bodoni SvtyTwo ITC TT-Book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On peut adapter de nombreux accessoires comme un hachoir, un dénoyauteur, un moulin à café, une râpe à fromage, une meule à aiguiser…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Times New Roman" panose="02020603050405020304" pitchFamily="18" charset="0"/>
                <a:sym typeface="Bodoni SvtyTwo ITC TT-Book" charset="0"/>
              </a:endParaRPr>
            </a:p>
          </p:txBody>
        </p:sp>
      </p:grp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3581400" y="1066800"/>
            <a:ext cx="3505200" cy="419100"/>
            <a:chOff x="0" y="0"/>
            <a:chExt cx="3505200" cy="419100"/>
          </a:xfrm>
        </p:grpSpPr>
        <p:sp>
          <p:nvSpPr>
            <p:cNvPr id="12296" name="AutoShape 8"/>
            <p:cNvSpPr>
              <a:spLocks/>
            </p:cNvSpPr>
            <p:nvPr/>
          </p:nvSpPr>
          <p:spPr bwMode="auto">
            <a:xfrm>
              <a:off x="0" y="0"/>
              <a:ext cx="3505200" cy="419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200"/>
                </a:spcBef>
                <a:defRPr/>
              </a:pPr>
              <a:endParaRPr lang="fr-FR" altLang="fr-FR" sz="2000" b="1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11272" name="AutoShape 9"/>
            <p:cNvSpPr>
              <a:spLocks/>
            </p:cNvSpPr>
            <p:nvPr/>
          </p:nvSpPr>
          <p:spPr bwMode="auto">
            <a:xfrm>
              <a:off x="0" y="0"/>
              <a:ext cx="3505200" cy="304800"/>
            </a:xfrm>
            <a:custGeom>
              <a:avLst/>
              <a:gdLst>
                <a:gd name="T0" fmla="*/ 2147483647 w 21600"/>
                <a:gd name="T1" fmla="*/ 30346410 h 21600"/>
                <a:gd name="T2" fmla="*/ 2147483647 w 21600"/>
                <a:gd name="T3" fmla="*/ 30346410 h 21600"/>
                <a:gd name="T4" fmla="*/ 2147483647 w 21600"/>
                <a:gd name="T5" fmla="*/ 30346410 h 21600"/>
                <a:gd name="T6" fmla="*/ 2147483647 w 21600"/>
                <a:gd name="T7" fmla="*/ 3034641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spcBef>
                  <a:spcPts val="1200"/>
                </a:spcBef>
              </a:pPr>
              <a:r>
                <a:rPr lang="fr-FR" altLang="fr-FR" sz="2000" b="1">
                  <a:solidFill>
                    <a:srgbClr val="0000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Batteur mélangeur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pic>
        <p:nvPicPr>
          <p:cNvPr id="11269" name="Picture 10" descr="batteur-melangeur-et-petrin-pour-patisserie-449453z0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1673225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11" descr="batteur_alphamix_01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29000"/>
            <a:ext cx="23685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/>
          <p:cNvGrpSpPr>
            <a:grpSpLocks/>
          </p:cNvGrpSpPr>
          <p:nvPr/>
        </p:nvGrpSpPr>
        <p:grpSpPr bwMode="auto">
          <a:xfrm>
            <a:off x="685800" y="1295400"/>
            <a:ext cx="4191000" cy="482600"/>
            <a:chOff x="0" y="0"/>
            <a:chExt cx="4191000" cy="482600"/>
          </a:xfrm>
        </p:grpSpPr>
        <p:sp>
          <p:nvSpPr>
            <p:cNvPr id="13314" name="AutoShape 2"/>
            <p:cNvSpPr>
              <a:spLocks/>
            </p:cNvSpPr>
            <p:nvPr/>
          </p:nvSpPr>
          <p:spPr bwMode="auto">
            <a:xfrm>
              <a:off x="0" y="0"/>
              <a:ext cx="4191000" cy="482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400"/>
                </a:spcBef>
                <a:defRPr/>
              </a:pPr>
              <a:endParaRPr lang="fr-FR" altLang="fr-FR" sz="2400" b="1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12299" name="AutoShape 3"/>
            <p:cNvSpPr>
              <a:spLocks/>
            </p:cNvSpPr>
            <p:nvPr/>
          </p:nvSpPr>
          <p:spPr bwMode="auto">
            <a:xfrm>
              <a:off x="0" y="0"/>
              <a:ext cx="4191000" cy="368300"/>
            </a:xfrm>
            <a:custGeom>
              <a:avLst/>
              <a:gdLst>
                <a:gd name="T0" fmla="*/ 2147483647 w 21600"/>
                <a:gd name="T1" fmla="*/ 53538680 h 21600"/>
                <a:gd name="T2" fmla="*/ 2147483647 w 21600"/>
                <a:gd name="T3" fmla="*/ 53538680 h 21600"/>
                <a:gd name="T4" fmla="*/ 2147483647 w 21600"/>
                <a:gd name="T5" fmla="*/ 53538680 h 21600"/>
                <a:gd name="T6" fmla="*/ 2147483647 w 21600"/>
                <a:gd name="T7" fmla="*/ 5353868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spcBef>
                  <a:spcPts val="1400"/>
                </a:spcBef>
              </a:pPr>
              <a:r>
                <a:rPr lang="fr-FR" altLang="fr-FR" sz="2400" b="1">
                  <a:solidFill>
                    <a:srgbClr val="0000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Trancheuse à viande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581400" y="2362200"/>
            <a:ext cx="4724400" cy="965200"/>
            <a:chOff x="0" y="0"/>
            <a:chExt cx="4724400" cy="965200"/>
          </a:xfrm>
        </p:grpSpPr>
        <p:sp>
          <p:nvSpPr>
            <p:cNvPr id="13317" name="AutoShape 5"/>
            <p:cNvSpPr>
              <a:spLocks/>
            </p:cNvSpPr>
            <p:nvPr/>
          </p:nvSpPr>
          <p:spPr bwMode="auto">
            <a:xfrm>
              <a:off x="0" y="0"/>
              <a:ext cx="4724400" cy="965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600"/>
                </a:spcBef>
                <a:defRPr/>
              </a:pPr>
              <a:endParaRPr lang="fr-FR" altLang="fr-FR" sz="2400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297" name="AutoShape 6"/>
            <p:cNvSpPr>
              <a:spLocks/>
            </p:cNvSpPr>
            <p:nvPr/>
          </p:nvSpPr>
          <p:spPr bwMode="auto">
            <a:xfrm>
              <a:off x="0" y="0"/>
              <a:ext cx="4724400" cy="368300"/>
            </a:xfrm>
            <a:custGeom>
              <a:avLst/>
              <a:gdLst>
                <a:gd name="T0" fmla="*/ 2147483647 w 21600"/>
                <a:gd name="T1" fmla="*/ 53538680 h 21600"/>
                <a:gd name="T2" fmla="*/ 2147483647 w 21600"/>
                <a:gd name="T3" fmla="*/ 53538680 h 21600"/>
                <a:gd name="T4" fmla="*/ 2147483647 w 21600"/>
                <a:gd name="T5" fmla="*/ 53538680 h 21600"/>
                <a:gd name="T6" fmla="*/ 2147483647 w 21600"/>
                <a:gd name="T7" fmla="*/ 5353868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spcBef>
                  <a:spcPts val="1600"/>
                </a:spcBef>
              </a:pPr>
              <a:r>
                <a:rPr lang="fr-FR" altLang="fr-FR" sz="2400"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  <a:sym typeface="Comic Sans MS" panose="030F0702030302020204" pitchFamily="66" charset="0"/>
                </a:rPr>
                <a:t>Disque lame rotatif sur un plateau.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3419475" y="4941888"/>
            <a:ext cx="5257800" cy="831850"/>
            <a:chOff x="0" y="0"/>
            <a:chExt cx="5257800" cy="831850"/>
          </a:xfrm>
        </p:grpSpPr>
        <p:sp>
          <p:nvSpPr>
            <p:cNvPr id="13320" name="AutoShape 8"/>
            <p:cNvSpPr>
              <a:spLocks/>
            </p:cNvSpPr>
            <p:nvPr/>
          </p:nvSpPr>
          <p:spPr bwMode="auto">
            <a:xfrm>
              <a:off x="0" y="0"/>
              <a:ext cx="5257800" cy="8318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9FFCC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01600" dir="2700000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pPr algn="ctr">
                <a:spcBef>
                  <a:spcPts val="1400"/>
                </a:spcBef>
                <a:defRPr/>
              </a:pPr>
              <a:endParaRPr lang="fr-FR" altLang="fr-FR" sz="2400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12295" name="AutoShape 9"/>
            <p:cNvSpPr>
              <a:spLocks/>
            </p:cNvSpPr>
            <p:nvPr/>
          </p:nvSpPr>
          <p:spPr bwMode="auto">
            <a:xfrm>
              <a:off x="0" y="0"/>
              <a:ext cx="5257800" cy="736600"/>
            </a:xfrm>
            <a:custGeom>
              <a:avLst/>
              <a:gdLst>
                <a:gd name="T0" fmla="*/ 2147483647 w 21600"/>
                <a:gd name="T1" fmla="*/ 428309438 h 21600"/>
                <a:gd name="T2" fmla="*/ 2147483647 w 21600"/>
                <a:gd name="T3" fmla="*/ 428309438 h 21600"/>
                <a:gd name="T4" fmla="*/ 2147483647 w 21600"/>
                <a:gd name="T5" fmla="*/ 428309438 h 21600"/>
                <a:gd name="T6" fmla="*/ 2147483647 w 21600"/>
                <a:gd name="T7" fmla="*/ 4283094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9688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>
                <a:spcBef>
                  <a:spcPts val="1400"/>
                </a:spcBef>
              </a:pPr>
              <a:r>
                <a:rPr lang="fr-FR" altLang="fr-FR" sz="2400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Trancher finement une pièce de viande ou de charcuterie.</a:t>
              </a:r>
              <a:endParaRPr lang="fr-FR" altLang="fr-FR">
                <a:solidFill>
                  <a:srgbClr val="363636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endParaRPr>
            </a:p>
          </p:txBody>
        </p:sp>
      </p:grpSp>
      <p:pic>
        <p:nvPicPr>
          <p:cNvPr id="12293" name="Picture 10" descr="TOPAZ%20220%20CE-2010-05-12-18-27-34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27622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/>
          </p:cNvSpPr>
          <p:nvPr/>
        </p:nvSpPr>
        <p:spPr bwMode="auto">
          <a:xfrm>
            <a:off x="7359650" y="6248400"/>
            <a:ext cx="292100" cy="285750"/>
          </a:xfrm>
          <a:custGeom>
            <a:avLst/>
            <a:gdLst>
              <a:gd name="T0" fmla="*/ 26708975 w 21600"/>
              <a:gd name="T1" fmla="*/ 25004673 h 21600"/>
              <a:gd name="T2" fmla="*/ 26708975 w 21600"/>
              <a:gd name="T3" fmla="*/ 25004673 h 21600"/>
              <a:gd name="T4" fmla="*/ 26708975 w 21600"/>
              <a:gd name="T5" fmla="*/ 25004673 h 21600"/>
              <a:gd name="T6" fmla="*/ 26708975 w 21600"/>
              <a:gd name="T7" fmla="*/ 250046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fld id="{594B5DBA-A044-45BC-A51A-A8EE6A747F66}" type="slidenum">
              <a:rPr lang="fr-FR" altLang="fr-FR" sz="1400">
                <a:latin typeface="Times New Roman" panose="02020603050405020304" pitchFamily="18" charset="0"/>
                <a:ea typeface="Bodoni SvtyTwo ITC TT-Book" charset="0"/>
                <a:cs typeface="Times New Roman" panose="02020603050405020304" pitchFamily="18" charset="0"/>
                <a:sym typeface="Times New Roman" panose="02020603050405020304" pitchFamily="18" charset="0"/>
              </a:rPr>
              <a:pPr algn="ctr" eaLnBrk="1"/>
              <a:t>8</a:t>
            </a:fld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Times New Roman" panose="02020603050405020304" pitchFamily="18" charset="0"/>
              <a:sym typeface="Bodoni SvtyTwo ITC TT-Book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4822825" cy="1052513"/>
          </a:xfrm>
        </p:spPr>
        <p:txBody>
          <a:bodyPr lIns="0" tIns="0" rIns="0" bIns="0"/>
          <a:lstStyle/>
          <a:p>
            <a:pPr marL="39688" algn="ctr" defTabSz="914400" eaLnBrk="1"/>
            <a:r>
              <a:rPr lang="fr-FR" altLang="fr-FR" sz="440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La girafe</a:t>
            </a:r>
            <a:endParaRPr lang="fr-FR" altLang="fr-FR" smtClean="0"/>
          </a:p>
        </p:txBody>
      </p:sp>
      <p:sp>
        <p:nvSpPr>
          <p:cNvPr id="13316" name="Rectangle 3"/>
          <p:cNvSpPr>
            <a:spLocks noChangeArrowheads="1"/>
          </p:cNvSpPr>
          <p:nvPr>
            <p:ph type="body" idx="1"/>
          </p:nvPr>
        </p:nvSpPr>
        <p:spPr>
          <a:xfrm>
            <a:off x="4932363" y="476250"/>
            <a:ext cx="3671887" cy="5905500"/>
          </a:xfrm>
        </p:spPr>
        <p:txBody>
          <a:bodyPr lIns="0" tIns="0" rIns="0" bIns="0"/>
          <a:lstStyle/>
          <a:p>
            <a:pPr marL="296863" indent="-257175" defTabSz="914400" eaLnBrk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fr-FR" altLang="fr-FR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La girafe est aussi appelée fouet ou mixeur</a:t>
            </a:r>
            <a:r>
              <a:rPr lang="fr-FR" altLang="fr-FR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altLang="fr-FR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plongeant. Elle permet de réduire les légumes en purée, d'émulsionner et d'homogénéiser certaines sauces. Elle permet de travailler directement dans le récipient de cuisson et limite grâce à ceci les manipulations ou transvasements. La girafe est un appareil qui est très dangereux et à manipuler avec précaution.</a:t>
            </a:r>
            <a:endParaRPr lang="fr-FR" altLang="fr-FR" smtClean="0"/>
          </a:p>
        </p:txBody>
      </p:sp>
      <p:pic>
        <p:nvPicPr>
          <p:cNvPr id="13317" name="Picture 4" descr="mixer_plongeant_mp_160_vv_robot_coupe_01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52513"/>
            <a:ext cx="3654425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92150"/>
            <a:ext cx="1371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AutoShape 2"/>
          <p:cNvSpPr>
            <a:spLocks/>
          </p:cNvSpPr>
          <p:nvPr/>
        </p:nvSpPr>
        <p:spPr bwMode="auto">
          <a:xfrm>
            <a:off x="684213" y="836613"/>
            <a:ext cx="2133600" cy="736600"/>
          </a:xfrm>
          <a:custGeom>
            <a:avLst/>
            <a:gdLst>
              <a:gd name="T0" fmla="*/ 2147483647 w 21600"/>
              <a:gd name="T1" fmla="*/ 428309438 h 21600"/>
              <a:gd name="T2" fmla="*/ 2147483647 w 21600"/>
              <a:gd name="T3" fmla="*/ 428309438 h 21600"/>
              <a:gd name="T4" fmla="*/ 2147483647 w 21600"/>
              <a:gd name="T5" fmla="*/ 428309438 h 21600"/>
              <a:gd name="T6" fmla="*/ 2147483647 w 21600"/>
              <a:gd name="T7" fmla="*/ 4283094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9688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2400" b="1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RISQUE                                                   D’ACCIDENT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  <p:sp>
        <p:nvSpPr>
          <p:cNvPr id="15363" name="AutoShape 3"/>
          <p:cNvSpPr>
            <a:spLocks/>
          </p:cNvSpPr>
          <p:nvPr/>
        </p:nvSpPr>
        <p:spPr bwMode="auto">
          <a:xfrm>
            <a:off x="6156325" y="765175"/>
            <a:ext cx="2133600" cy="736600"/>
          </a:xfrm>
          <a:custGeom>
            <a:avLst/>
            <a:gdLst>
              <a:gd name="T0" fmla="*/ 2147483647 w 21600"/>
              <a:gd name="T1" fmla="*/ 428309438 h 21600"/>
              <a:gd name="T2" fmla="*/ 2147483647 w 21600"/>
              <a:gd name="T3" fmla="*/ 428309438 h 21600"/>
              <a:gd name="T4" fmla="*/ 2147483647 w 21600"/>
              <a:gd name="T5" fmla="*/ 428309438 h 21600"/>
              <a:gd name="T6" fmla="*/ 2147483647 w 21600"/>
              <a:gd name="T7" fmla="*/ 4283094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9688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fr-FR" altLang="fr-FR" sz="2400" b="1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RISQUE </a:t>
            </a:r>
          </a:p>
          <a:p>
            <a:pPr algn="ctr" eaLnBrk="1"/>
            <a:r>
              <a:rPr lang="fr-FR" altLang="fr-FR" sz="2400" b="1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ELECTRIQUE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  <p:sp>
        <p:nvSpPr>
          <p:cNvPr id="15364" name="AutoShape 4"/>
          <p:cNvSpPr>
            <a:spLocks/>
          </p:cNvSpPr>
          <p:nvPr/>
        </p:nvSpPr>
        <p:spPr bwMode="auto">
          <a:xfrm>
            <a:off x="323850" y="1905000"/>
            <a:ext cx="8496300" cy="4051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954088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>
              <a:buClr>
                <a:srgbClr val="CC6600"/>
              </a:buClr>
              <a:buFont typeface="Wingdings" panose="05000000000000000000" pitchFamily="2" charset="2"/>
              <a:buChar char="✓"/>
            </a:pPr>
            <a:endParaRPr lang="fr-FR" altLang="fr-FR" sz="2800" b="1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>
              <a:buClr>
                <a:srgbClr val="CC6600"/>
              </a:buClr>
              <a:buFont typeface="Wingdings" panose="05000000000000000000" pitchFamily="2" charset="2"/>
              <a:buChar char="✓"/>
            </a:pPr>
            <a:r>
              <a:rPr lang="fr-FR" altLang="fr-FR" sz="28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fr-FR" altLang="fr-FR" sz="26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Débrancher systématiquement l’appareil avant de réaliser l’entretien.</a:t>
            </a:r>
          </a:p>
          <a:p>
            <a:pPr eaLnBrk="1">
              <a:spcBef>
                <a:spcPts val="1600"/>
              </a:spcBef>
              <a:buClr>
                <a:srgbClr val="CC6600"/>
              </a:buClr>
              <a:buFont typeface="Wingdings" panose="05000000000000000000" pitchFamily="2" charset="2"/>
              <a:buChar char="✓"/>
            </a:pPr>
            <a:r>
              <a:rPr lang="fr-FR" altLang="fr-FR" sz="2600" b="1"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fr-FR" altLang="fr-FR" sz="26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Manipuler toujours les couteaux avec précaution.</a:t>
            </a:r>
          </a:p>
          <a:p>
            <a:pPr eaLnBrk="1">
              <a:spcBef>
                <a:spcPts val="1700"/>
              </a:spcBef>
              <a:buClr>
                <a:srgbClr val="CC6600"/>
              </a:buClr>
              <a:buFont typeface="Wingdings" panose="05000000000000000000" pitchFamily="2" charset="2"/>
              <a:buChar char="✓"/>
            </a:pPr>
            <a:r>
              <a:rPr lang="fr-FR" altLang="fr-FR" sz="26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Repérer avant la première utilisation les organes ou dispositifs de sécurité :</a:t>
            </a:r>
          </a:p>
          <a:p>
            <a:pPr algn="just" eaLnBrk="1"/>
            <a:r>
              <a:rPr lang="fr-FR" altLang="fr-FR" sz="26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  - Bouton “ arrêt d’urgence ” ou coup de poing</a:t>
            </a:r>
          </a:p>
          <a:p>
            <a:pPr algn="just" eaLnBrk="1"/>
            <a:r>
              <a:rPr lang="fr-FR" altLang="fr-FR" sz="26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  - Poussoir, goulotte de protection</a:t>
            </a:r>
            <a:endParaRPr lang="fr-FR" altLang="fr-FR">
              <a:solidFill>
                <a:srgbClr val="363636"/>
              </a:solidFill>
              <a:latin typeface="Bodoni SvtyTwo ITC TT-Book" charset="0"/>
              <a:ea typeface="Bodoni SvtyTwo ITC TT-Book" charset="0"/>
              <a:cs typeface="Bodoni SvtyTwo ITC TT-Book" charset="0"/>
              <a:sym typeface="Bodoni SvtyTwo ITC TT-Boo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4" grpId="0" build="p" bldLvl="5" autoUpdateAnimBg="0" advAuto="0"/>
    </p:bldLst>
  </p:timing>
</p:sld>
</file>

<file path=ppt/theme/theme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5B5B7"/>
      </a:accent1>
      <a:accent2>
        <a:srgbClr val="333399"/>
      </a:accent2>
      <a:accent3>
        <a:srgbClr val="FFFFFF"/>
      </a:accent3>
      <a:accent4>
        <a:srgbClr val="000000"/>
      </a:accent4>
      <a:accent5>
        <a:srgbClr val="D7D7D8"/>
      </a:accent5>
      <a:accent6>
        <a:srgbClr val="2D2D8A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5B5B7"/>
      </a:accent1>
      <a:accent2>
        <a:srgbClr val="333399"/>
      </a:accent2>
      <a:accent3>
        <a:srgbClr val="FFFFFF"/>
      </a:accent3>
      <a:accent4>
        <a:srgbClr val="000000"/>
      </a:accent4>
      <a:accent5>
        <a:srgbClr val="D7D7D8"/>
      </a:accent5>
      <a:accent6>
        <a:srgbClr val="2D2D8A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5B5B7"/>
      </a:accent1>
      <a:accent2>
        <a:srgbClr val="333399"/>
      </a:accent2>
      <a:accent3>
        <a:srgbClr val="FFFFFF"/>
      </a:accent3>
      <a:accent4>
        <a:srgbClr val="000000"/>
      </a:accent4>
      <a:accent5>
        <a:srgbClr val="D7D7D8"/>
      </a:accent5>
      <a:accent6>
        <a:srgbClr val="2D2D8A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3_Thèm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5B5B7"/>
      </a:accent1>
      <a:accent2>
        <a:srgbClr val="333399"/>
      </a:accent2>
      <a:accent3>
        <a:srgbClr val="FFFFFF"/>
      </a:accent3>
      <a:accent4>
        <a:srgbClr val="000000"/>
      </a:accent4>
      <a:accent5>
        <a:srgbClr val="D7D7D8"/>
      </a:accent5>
      <a:accent6>
        <a:srgbClr val="2D2D8A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4_Thèm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5B5B7"/>
      </a:accent1>
      <a:accent2>
        <a:srgbClr val="333399"/>
      </a:accent2>
      <a:accent3>
        <a:srgbClr val="FFFFFF"/>
      </a:accent3>
      <a:accent4>
        <a:srgbClr val="000000"/>
      </a:accent4>
      <a:accent5>
        <a:srgbClr val="D7D7D8"/>
      </a:accent5>
      <a:accent6>
        <a:srgbClr val="2D2D8A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5B5B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363636"/>
            </a:solidFill>
            <a:effectLst/>
            <a:latin typeface="Bodoni SvtyTwo ITC TT-Book" charset="0"/>
            <a:ea typeface="Bodoni SvtyTwo ITC TT-Book" charset="0"/>
            <a:cs typeface="Bodoni SvtyTwo ITC TT-Book" charset="0"/>
            <a:sym typeface="Bodoni SvtyTwo ITC TT-Book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5B5B7"/>
      </a:accent1>
      <a:accent2>
        <a:srgbClr val="333399"/>
      </a:accent2>
      <a:accent3>
        <a:srgbClr val="FFFFFF"/>
      </a:accent3>
      <a:accent4>
        <a:srgbClr val="000000"/>
      </a:accent4>
      <a:accent5>
        <a:srgbClr val="D7D7D8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1171</Words>
  <Application>Microsoft Office PowerPoint</Application>
  <PresentationFormat>Affichage à l'écran (4:3)</PresentationFormat>
  <Paragraphs>171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42</vt:i4>
      </vt:variant>
    </vt:vector>
  </HeadingPairs>
  <TitlesOfParts>
    <vt:vector size="61" baseType="lpstr">
      <vt:lpstr>Bodoni SvtyTwo ITC TT-Book</vt:lpstr>
      <vt:lpstr>Arial</vt:lpstr>
      <vt:lpstr>Helvetica</vt:lpstr>
      <vt:lpstr>Avenir</vt:lpstr>
      <vt:lpstr>Times New Roman</vt:lpstr>
      <vt:lpstr>Papyrus</vt:lpstr>
      <vt:lpstr>Lucida Grande</vt:lpstr>
      <vt:lpstr>Comic Sans MS</vt:lpstr>
      <vt:lpstr>Times New Roman Bold</vt:lpstr>
      <vt:lpstr>Wingdings</vt:lpstr>
      <vt:lpstr>Comic Sans MS Bold</vt:lpstr>
      <vt:lpstr>Verdana Bold</vt:lpstr>
      <vt:lpstr>Verdana</vt:lpstr>
      <vt:lpstr>Gill Sans</vt:lpstr>
      <vt:lpstr>Thème Office</vt:lpstr>
      <vt:lpstr>1_Thème Office</vt:lpstr>
      <vt:lpstr>2_Thème Office</vt:lpstr>
      <vt:lpstr>3_Thème Office</vt:lpstr>
      <vt:lpstr>4_Thème Office</vt:lpstr>
      <vt:lpstr>Présentation PowerPoint</vt:lpstr>
      <vt:lpstr>LE MATERIEL ELECTROMECANIQUE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girafe</vt:lpstr>
      <vt:lpstr>Présentation PowerPoint</vt:lpstr>
      <vt:lpstr>Présentation PowerPoint</vt:lpstr>
      <vt:lpstr>LES APPAREILS ELECTROMECANIQUE EN RESTAURATION</vt:lpstr>
      <vt:lpstr>Piano, four, frigo…</vt:lpstr>
      <vt:lpstr>LES  ÉNERGIES  UTILISÉES</vt:lpstr>
      <vt:lpstr>PIANO OU MODULE DE CUISSON</vt:lpstr>
      <vt:lpstr>Fours</vt:lpstr>
      <vt:lpstr>Four convoyeur</vt:lpstr>
      <vt:lpstr>Plaque à induction</vt:lpstr>
      <vt:lpstr>Four à micro-ondes</vt:lpstr>
      <vt:lpstr>Fermentation contrôlée</vt:lpstr>
      <vt:lpstr>Tour réfrigéré</vt:lpstr>
      <vt:lpstr>Matériel frigorifique</vt:lpstr>
      <vt:lpstr>Cellule de refroidissement</vt:lpstr>
      <vt:lpstr>Turbine à glace</vt:lpstr>
      <vt:lpstr>    Laminoir </vt:lpstr>
      <vt:lpstr>Machine sous vide</vt:lpstr>
      <vt:lpstr>LE PETIT MATERIEL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Spatule plate ou coudée</vt:lpstr>
      <vt:lpstr>Pince</vt:lpstr>
      <vt:lpstr>Présentation PowerPoint</vt:lpstr>
      <vt:lpstr>Raclette (maryse) de caoutchouc</vt:lpstr>
      <vt:lpstr>Pinceaux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Mongrain Sophie</dc:creator>
  <cp:lastModifiedBy>Mongrain Sophie</cp:lastModifiedBy>
  <cp:revision>6</cp:revision>
  <dcterms:modified xsi:type="dcterms:W3CDTF">2017-09-27T18:51:19Z</dcterms:modified>
</cp:coreProperties>
</file>