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33"/>
  </p:notesMasterIdLst>
  <p:sldIdLst>
    <p:sldId id="256" r:id="rId6"/>
    <p:sldId id="261" r:id="rId7"/>
    <p:sldId id="262" r:id="rId8"/>
    <p:sldId id="263" r:id="rId9"/>
    <p:sldId id="268" r:id="rId10"/>
    <p:sldId id="269" r:id="rId11"/>
    <p:sldId id="271" r:id="rId12"/>
    <p:sldId id="272" r:id="rId13"/>
    <p:sldId id="273" r:id="rId14"/>
    <p:sldId id="276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9144000" cy="6858000" type="screen4x3"/>
  <p:notesSz cx="6858000" cy="9144000"/>
  <p:defaultTextStyle>
    <a:defPPr>
      <a:defRPr lang="fr-FR"/>
    </a:defPPr>
    <a:lvl1pPr algn="l" rtl="0" fontAlgn="base" hangingPunct="0">
      <a:spcBef>
        <a:spcPct val="0"/>
      </a:spcBef>
      <a:spcAft>
        <a:spcPct val="0"/>
      </a:spcAft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1pPr>
    <a:lvl2pPr marL="457200" algn="l" rtl="0" fontAlgn="base" hangingPunct="0">
      <a:spcBef>
        <a:spcPct val="0"/>
      </a:spcBef>
      <a:spcAft>
        <a:spcPct val="0"/>
      </a:spcAft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2pPr>
    <a:lvl3pPr marL="914400" algn="l" rtl="0" fontAlgn="base" hangingPunct="0">
      <a:spcBef>
        <a:spcPct val="0"/>
      </a:spcBef>
      <a:spcAft>
        <a:spcPct val="0"/>
      </a:spcAft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3pPr>
    <a:lvl4pPr marL="1371600" algn="l" rtl="0" fontAlgn="base" hangingPunct="0">
      <a:spcBef>
        <a:spcPct val="0"/>
      </a:spcBef>
      <a:spcAft>
        <a:spcPct val="0"/>
      </a:spcAft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4pPr>
    <a:lvl5pPr marL="1828800" algn="l" rtl="0" fontAlgn="base" hangingPunct="0">
      <a:spcBef>
        <a:spcPct val="0"/>
      </a:spcBef>
      <a:spcAft>
        <a:spcPct val="0"/>
      </a:spcAft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5pPr>
    <a:lvl6pPr marL="2286000" algn="l" defTabSz="914400" rtl="0" eaLnBrk="1" latinLnBrk="0" hangingPunct="1"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6pPr>
    <a:lvl7pPr marL="2743200" algn="l" defTabSz="914400" rtl="0" eaLnBrk="1" latinLnBrk="0" hangingPunct="1"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7pPr>
    <a:lvl8pPr marL="3200400" algn="l" defTabSz="914400" rtl="0" eaLnBrk="1" latinLnBrk="0" hangingPunct="1"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8pPr>
    <a:lvl9pPr marL="3657600" algn="l" defTabSz="914400" rtl="0" eaLnBrk="1" latinLnBrk="0" hangingPunct="1"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fr-FR" altLang="fr-FR" noProof="0" smtClean="0">
                <a:sym typeface="Avenir" charset="0"/>
              </a:rPr>
              <a:t>Second level</a:t>
            </a:r>
          </a:p>
          <a:p>
            <a:pPr lvl="2"/>
            <a:r>
              <a:rPr lang="fr-FR" altLang="fr-FR" noProof="0" smtClean="0">
                <a:sym typeface="Avenir" charset="0"/>
              </a:rPr>
              <a:t>Third level</a:t>
            </a:r>
          </a:p>
          <a:p>
            <a:pPr lvl="3"/>
            <a:r>
              <a:rPr lang="fr-FR" altLang="fr-FR" noProof="0" smtClean="0">
                <a:sym typeface="Avenir" charset="0"/>
              </a:rPr>
              <a:t>Fourth level</a:t>
            </a:r>
          </a:p>
          <a:p>
            <a:pPr lvl="4"/>
            <a:r>
              <a:rPr lang="fr-FR" altLang="fr-FR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2525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0F08-4498-476F-A8B5-EBE423A57490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FB8C-107E-40B0-8109-3762D3218D2C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6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0B3B1-140D-49A2-B64E-1B40028ABE6B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569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791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4560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7257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062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6434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292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3928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EF303-5977-4C4D-AC73-816C56E94F43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51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407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8498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1723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3715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9206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96557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36600" y="2089150"/>
            <a:ext cx="3765550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4550" y="2089150"/>
            <a:ext cx="3765550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9168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7068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2123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12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5A8ED-15FC-45B7-8191-E225C7EB45D5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63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73155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09168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0455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99225" y="576263"/>
            <a:ext cx="1920875" cy="5791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36600" y="576263"/>
            <a:ext cx="5610225" cy="5791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4013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9658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9372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98203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36600" y="1092200"/>
            <a:ext cx="376555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4550" y="1092200"/>
            <a:ext cx="376555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381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3620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118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858C-3CEE-43FF-8CF8-60BD395501B4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79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069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6392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2574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1189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038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038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6736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6724D-0C3A-4410-90AA-3C64B093D0D8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55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3714A-14CE-452B-ADCA-D11A8D673D1A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34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CBC9-82E3-4332-BBC9-E2590517BF16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85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F314A-A5C7-4480-9F53-F1FF4AEC3A5E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6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D799-579A-460E-92D1-BF79FA841DDE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6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F891-CAB2-487A-B565-E9B957971496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9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F8EA-F040-4625-A5B1-C4C515AF2B19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74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B018-D2DB-4D5B-9258-D24881B8C195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179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390E-7153-4979-883D-901D3D5B74A5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98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3280-3659-4DEA-AB52-FFFE3CF5291A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43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613C3-3894-44FA-B766-6D1C8DFBE372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9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85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858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EAC4E-F817-4022-ABBC-1F101C8CF94B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5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3EC7-7A7B-4C9B-8EE9-E0EC24E95024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0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CF385-1ACF-4BB6-82CC-31836914EA84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6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0099D-3D32-4212-81D2-D9ED0B17373F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8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FB084-0198-498F-A93A-EF6C75F0566A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7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7466013" y="6245225"/>
            <a:ext cx="3032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AD999CDF-A3BD-4CBF-A343-D17C94202AA1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27" name="Rectangle 2"/>
          <p:cNvSpPr>
            <a:spLocks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itchFamily="34" charset="0"/>
              </a:rPr>
              <a:t>Click to edit Master title style</a:t>
            </a:r>
          </a:p>
        </p:txBody>
      </p:sp>
      <p:sp>
        <p:nvSpPr>
          <p:cNvPr id="1028" name="Rectangle 3"/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itchFamily="34" charset="0"/>
              </a:rPr>
              <a:t>Click to edit Master text styles</a:t>
            </a:r>
          </a:p>
          <a:p>
            <a:pPr lvl="1"/>
            <a:r>
              <a:rPr lang="fr-FR" altLang="fr-FR" smtClean="0">
                <a:sym typeface="Helvetica" pitchFamily="34" charset="0"/>
              </a:rPr>
              <a:t>Second level</a:t>
            </a:r>
          </a:p>
          <a:p>
            <a:pPr lvl="2"/>
            <a:r>
              <a:rPr lang="fr-FR" altLang="fr-FR" smtClean="0">
                <a:sym typeface="Helvetica" pitchFamily="34" charset="0"/>
              </a:rPr>
              <a:t>Third level</a:t>
            </a:r>
          </a:p>
          <a:p>
            <a:pPr lvl="3"/>
            <a:r>
              <a:rPr lang="fr-FR" altLang="fr-FR" smtClean="0">
                <a:sym typeface="Helvetica" pitchFamily="34" charset="0"/>
              </a:rPr>
              <a:t>Fourth level</a:t>
            </a:r>
          </a:p>
          <a:p>
            <a:pPr lvl="4"/>
            <a:r>
              <a:rPr lang="fr-FR" altLang="fr-FR" smtClean="0">
                <a:sym typeface="Helvetica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itchFamily="34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itchFamily="34" charset="0"/>
              </a:rPr>
              <a:t>Click to edit Master text styles</a:t>
            </a:r>
          </a:p>
          <a:p>
            <a:pPr lvl="1"/>
            <a:r>
              <a:rPr lang="fr-FR" altLang="fr-FR" smtClean="0">
                <a:sym typeface="Helvetica" pitchFamily="34" charset="0"/>
              </a:rPr>
              <a:t>Second level</a:t>
            </a:r>
          </a:p>
          <a:p>
            <a:pPr lvl="2"/>
            <a:r>
              <a:rPr lang="fr-FR" altLang="fr-FR" smtClean="0">
                <a:sym typeface="Helvetica" pitchFamily="34" charset="0"/>
              </a:rPr>
              <a:t>Third level</a:t>
            </a:r>
          </a:p>
          <a:p>
            <a:pPr lvl="3"/>
            <a:r>
              <a:rPr lang="fr-FR" altLang="fr-FR" smtClean="0">
                <a:sym typeface="Helvetica" pitchFamily="34" charset="0"/>
              </a:rPr>
              <a:t>Fourth level</a:t>
            </a:r>
          </a:p>
          <a:p>
            <a:pPr lvl="4"/>
            <a:r>
              <a:rPr lang="fr-FR" altLang="fr-FR" smtClean="0">
                <a:sym typeface="Helvetica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/>
          </p:cNvSpPr>
          <p:nvPr/>
        </p:nvSpPr>
        <p:spPr bwMode="auto">
          <a:xfrm>
            <a:off x="292100" y="292100"/>
            <a:ext cx="8572500" cy="6286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5B5B7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419100" y="504825"/>
            <a:ext cx="8305800" cy="1417638"/>
            <a:chOff x="0" y="0"/>
            <a:chExt cx="8305800" cy="1417638"/>
          </a:xfrm>
        </p:grpSpPr>
        <p:sp>
          <p:nvSpPr>
            <p:cNvPr id="2" name="Line 3"/>
            <p:cNvSpPr>
              <a:spLocks noChangeShapeType="1"/>
            </p:cNvSpPr>
            <p:nvPr/>
          </p:nvSpPr>
          <p:spPr bwMode="auto">
            <a:xfrm flipV="1">
              <a:off x="103188" y="0"/>
              <a:ext cx="0" cy="1244600"/>
            </a:xfrm>
            <a:prstGeom prst="line">
              <a:avLst/>
            </a:prstGeom>
            <a:noFill/>
            <a:ln w="12700" cap="flat" cmpd="sng">
              <a:solidFill>
                <a:srgbClr val="6D6D6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1pPr>
              <a:lvl2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2pPr>
              <a:lvl3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3pPr>
              <a:lvl4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4pPr>
              <a:lvl5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9pPr>
            </a:lstStyle>
            <a:p>
              <a:pPr>
                <a:defRPr/>
              </a:pPr>
              <a:endParaRPr lang="fr-FR" altLang="fr-FR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" name="Line 4"/>
            <p:cNvSpPr>
              <a:spLocks noChangeShapeType="1"/>
            </p:cNvSpPr>
            <p:nvPr/>
          </p:nvSpPr>
          <p:spPr bwMode="auto">
            <a:xfrm flipV="1">
              <a:off x="8216900" y="0"/>
              <a:ext cx="0" cy="1244600"/>
            </a:xfrm>
            <a:prstGeom prst="line">
              <a:avLst/>
            </a:prstGeom>
            <a:noFill/>
            <a:ln w="12700" cap="flat" cmpd="sng">
              <a:solidFill>
                <a:srgbClr val="6D6D6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1pPr>
              <a:lvl2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2pPr>
              <a:lvl3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3pPr>
              <a:lvl4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4pPr>
              <a:lvl5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9pPr>
            </a:lstStyle>
            <a:p>
              <a:pPr>
                <a:defRPr/>
              </a:pPr>
              <a:endParaRPr lang="fr-FR" altLang="fr-FR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H="1">
              <a:off x="101600" y="0"/>
              <a:ext cx="8115300" cy="0"/>
            </a:xfrm>
            <a:prstGeom prst="line">
              <a:avLst/>
            </a:prstGeom>
            <a:noFill/>
            <a:ln w="12700" cap="flat" cmpd="sng">
              <a:solidFill>
                <a:srgbClr val="6D6D6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1pPr>
              <a:lvl2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2pPr>
              <a:lvl3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3pPr>
              <a:lvl4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4pPr>
              <a:lvl5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9pPr>
            </a:lstStyle>
            <a:p>
              <a:pPr>
                <a:defRPr/>
              </a:pPr>
              <a:endParaRPr lang="fr-FR" altLang="fr-FR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pic>
          <p:nvPicPr>
            <p:cNvPr id="3081" name="Picture 6" descr="image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300" y="1227137"/>
              <a:ext cx="190500" cy="190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" name="Picture 7" descr="image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7137"/>
              <a:ext cx="190500" cy="190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76" name="Rectangle 8"/>
          <p:cNvSpPr>
            <a:spLocks/>
          </p:cNvSpPr>
          <p:nvPr>
            <p:ph type="title"/>
          </p:nvPr>
        </p:nvSpPr>
        <p:spPr bwMode="auto">
          <a:xfrm>
            <a:off x="736600" y="576263"/>
            <a:ext cx="76835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itchFamily="34" charset="0"/>
              </a:rPr>
              <a:t>Click to edit Master title style</a:t>
            </a:r>
          </a:p>
        </p:txBody>
      </p:sp>
      <p:sp>
        <p:nvSpPr>
          <p:cNvPr id="3077" name="Rectangle 9"/>
          <p:cNvSpPr>
            <a:spLocks/>
          </p:cNvSpPr>
          <p:nvPr>
            <p:ph type="body" idx="1"/>
          </p:nvPr>
        </p:nvSpPr>
        <p:spPr bwMode="auto">
          <a:xfrm>
            <a:off x="736600" y="2089150"/>
            <a:ext cx="7683500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itchFamily="34" charset="0"/>
              </a:rPr>
              <a:t>Click to edit Master text styles</a:t>
            </a:r>
          </a:p>
          <a:p>
            <a:pPr lvl="1"/>
            <a:r>
              <a:rPr lang="fr-FR" altLang="fr-FR" smtClean="0">
                <a:sym typeface="Helvetica" pitchFamily="34" charset="0"/>
              </a:rPr>
              <a:t>Second level</a:t>
            </a:r>
          </a:p>
          <a:p>
            <a:pPr lvl="2"/>
            <a:r>
              <a:rPr lang="fr-FR" altLang="fr-FR" smtClean="0">
                <a:sym typeface="Helvetica" pitchFamily="34" charset="0"/>
              </a:rPr>
              <a:t>Third level</a:t>
            </a:r>
          </a:p>
          <a:p>
            <a:pPr lvl="3"/>
            <a:r>
              <a:rPr lang="fr-FR" altLang="fr-FR" smtClean="0">
                <a:sym typeface="Helvetica" pitchFamily="34" charset="0"/>
              </a:rPr>
              <a:t>Fourth level</a:t>
            </a:r>
          </a:p>
          <a:p>
            <a:pPr lvl="4"/>
            <a:r>
              <a:rPr lang="fr-FR" altLang="fr-FR" smtClean="0">
                <a:sym typeface="Helvetica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292100" y="292100"/>
            <a:ext cx="8572500" cy="6286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5B5B7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419100" y="504825"/>
            <a:ext cx="8305800" cy="1417638"/>
            <a:chOff x="0" y="0"/>
            <a:chExt cx="8305800" cy="1417638"/>
          </a:xfrm>
        </p:grpSpPr>
        <p:sp>
          <p:nvSpPr>
            <p:cNvPr id="2" name="Line 3"/>
            <p:cNvSpPr>
              <a:spLocks noChangeShapeType="1"/>
            </p:cNvSpPr>
            <p:nvPr/>
          </p:nvSpPr>
          <p:spPr bwMode="auto">
            <a:xfrm flipV="1">
              <a:off x="103188" y="0"/>
              <a:ext cx="0" cy="1244600"/>
            </a:xfrm>
            <a:prstGeom prst="line">
              <a:avLst/>
            </a:prstGeom>
            <a:noFill/>
            <a:ln w="12700" cap="flat" cmpd="sng">
              <a:solidFill>
                <a:srgbClr val="6D6D6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1pPr>
              <a:lvl2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2pPr>
              <a:lvl3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3pPr>
              <a:lvl4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4pPr>
              <a:lvl5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9pPr>
            </a:lstStyle>
            <a:p>
              <a:pPr>
                <a:defRPr/>
              </a:pPr>
              <a:endParaRPr lang="fr-FR" altLang="fr-FR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" name="Line 4"/>
            <p:cNvSpPr>
              <a:spLocks noChangeShapeType="1"/>
            </p:cNvSpPr>
            <p:nvPr/>
          </p:nvSpPr>
          <p:spPr bwMode="auto">
            <a:xfrm flipV="1">
              <a:off x="8216900" y="0"/>
              <a:ext cx="0" cy="1244600"/>
            </a:xfrm>
            <a:prstGeom prst="line">
              <a:avLst/>
            </a:prstGeom>
            <a:noFill/>
            <a:ln w="12700" cap="flat" cmpd="sng">
              <a:solidFill>
                <a:srgbClr val="6D6D6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1pPr>
              <a:lvl2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2pPr>
              <a:lvl3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3pPr>
              <a:lvl4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4pPr>
              <a:lvl5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9pPr>
            </a:lstStyle>
            <a:p>
              <a:pPr>
                <a:defRPr/>
              </a:pPr>
              <a:endParaRPr lang="fr-FR" altLang="fr-FR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H="1">
              <a:off x="101600" y="0"/>
              <a:ext cx="8115300" cy="0"/>
            </a:xfrm>
            <a:prstGeom prst="line">
              <a:avLst/>
            </a:prstGeom>
            <a:noFill/>
            <a:ln w="12700" cap="flat" cmpd="sng">
              <a:solidFill>
                <a:srgbClr val="6D6D6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1pPr>
              <a:lvl2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2pPr>
              <a:lvl3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3pPr>
              <a:lvl4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4pPr>
              <a:lvl5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9pPr>
            </a:lstStyle>
            <a:p>
              <a:pPr>
                <a:defRPr/>
              </a:pPr>
              <a:endParaRPr lang="fr-FR" altLang="fr-FR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pic>
          <p:nvPicPr>
            <p:cNvPr id="4105" name="Picture 6" descr="image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300" y="1227137"/>
              <a:ext cx="190500" cy="190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6" name="Picture 7" descr="image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7137"/>
              <a:ext cx="190500" cy="190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00" name="Rectangle 8"/>
          <p:cNvSpPr>
            <a:spLocks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itchFamily="34" charset="0"/>
              </a:rPr>
              <a:t>Click to edit Master title style</a:t>
            </a:r>
          </a:p>
        </p:txBody>
      </p:sp>
      <p:sp>
        <p:nvSpPr>
          <p:cNvPr id="4101" name="Rectangle 9"/>
          <p:cNvSpPr>
            <a:spLocks/>
          </p:cNvSpPr>
          <p:nvPr>
            <p:ph type="body" idx="1"/>
          </p:nvPr>
        </p:nvSpPr>
        <p:spPr bwMode="auto">
          <a:xfrm>
            <a:off x="736600" y="1092200"/>
            <a:ext cx="76835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itchFamily="34" charset="0"/>
              </a:rPr>
              <a:t>Click to edit Master text styles</a:t>
            </a:r>
          </a:p>
          <a:p>
            <a:pPr lvl="1"/>
            <a:r>
              <a:rPr lang="fr-FR" altLang="fr-FR" smtClean="0">
                <a:sym typeface="Helvetica" pitchFamily="34" charset="0"/>
              </a:rPr>
              <a:t>Second level</a:t>
            </a:r>
          </a:p>
          <a:p>
            <a:pPr lvl="2"/>
            <a:r>
              <a:rPr lang="fr-FR" altLang="fr-FR" smtClean="0">
                <a:sym typeface="Helvetica" pitchFamily="34" charset="0"/>
              </a:rPr>
              <a:t>Third level</a:t>
            </a:r>
          </a:p>
          <a:p>
            <a:pPr lvl="3"/>
            <a:r>
              <a:rPr lang="fr-FR" altLang="fr-FR" smtClean="0">
                <a:sym typeface="Helvetica" pitchFamily="34" charset="0"/>
              </a:rPr>
              <a:t>Fourth level</a:t>
            </a:r>
          </a:p>
          <a:p>
            <a:pPr lvl="4"/>
            <a:r>
              <a:rPr lang="fr-FR" altLang="fr-FR" smtClean="0">
                <a:sym typeface="Helvetica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7364413" y="6248400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4B1FB9B7-C65D-44BE-9665-E145184964EF}" type="slidenum">
              <a:rPr lang="fr-FR" altLang="fr-FR"/>
              <a:pPr>
                <a:defRPr/>
              </a:pPr>
              <a:t>‹N°›</a:t>
            </a:fld>
            <a:endParaRPr lang="fr-FR" altLang="fr-FR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5123" name="Rectangle 2"/>
          <p:cNvSpPr>
            <a:spLocks/>
          </p:cNvSpPr>
          <p:nvPr>
            <p:ph type="title"/>
          </p:nvPr>
        </p:nvSpPr>
        <p:spPr bwMode="auto">
          <a:xfrm>
            <a:off x="685800" y="0"/>
            <a:ext cx="7772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itchFamily="34" charset="0"/>
              </a:rPr>
              <a:t>Click to edit Master title style</a:t>
            </a:r>
          </a:p>
        </p:txBody>
      </p:sp>
      <p:sp>
        <p:nvSpPr>
          <p:cNvPr id="5124" name="Rectangle 3"/>
          <p:cNvSpPr>
            <a:spLocks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itchFamily="34" charset="0"/>
              </a:rPr>
              <a:t>Click to edit Master text styles</a:t>
            </a:r>
          </a:p>
          <a:p>
            <a:pPr lvl="1"/>
            <a:r>
              <a:rPr lang="fr-FR" altLang="fr-FR" smtClean="0">
                <a:sym typeface="Helvetica" pitchFamily="34" charset="0"/>
              </a:rPr>
              <a:t>Second level</a:t>
            </a:r>
          </a:p>
          <a:p>
            <a:pPr lvl="2"/>
            <a:r>
              <a:rPr lang="fr-FR" altLang="fr-FR" smtClean="0">
                <a:sym typeface="Helvetica" pitchFamily="34" charset="0"/>
              </a:rPr>
              <a:t>Third level</a:t>
            </a:r>
          </a:p>
          <a:p>
            <a:pPr lvl="3"/>
            <a:r>
              <a:rPr lang="fr-FR" altLang="fr-FR" smtClean="0">
                <a:sym typeface="Helvetica" pitchFamily="34" charset="0"/>
              </a:rPr>
              <a:t>Fourth level</a:t>
            </a:r>
          </a:p>
          <a:p>
            <a:pPr lvl="4"/>
            <a:r>
              <a:rPr lang="fr-FR" altLang="fr-FR" smtClean="0">
                <a:sym typeface="Helvetica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echef.com/special/materiel/mgc/fiche_technique.html?famille=Cuisson&amp;client=CHARVET&amp;mots_cles=Modules%20de%20cuisson&amp;libelle=Modules+de+cuisson+-+PRO+1000&amp;texte_vente=&amp;provenance=produit&amp;promo=&amp;ref=JC1000&amp;cle_prod=5990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/>
          </p:cNvSpPr>
          <p:nvPr/>
        </p:nvSpPr>
        <p:spPr bwMode="auto">
          <a:xfrm>
            <a:off x="1632727" y="1124744"/>
            <a:ext cx="5861050" cy="4277444"/>
          </a:xfrm>
          <a:custGeom>
            <a:avLst/>
            <a:gdLst>
              <a:gd name="T0" fmla="*/ 2147483647 w 21600"/>
              <a:gd name="T1" fmla="*/ 385511854 h 21600"/>
              <a:gd name="T2" fmla="*/ 2147483647 w 21600"/>
              <a:gd name="T3" fmla="*/ 385511854 h 21600"/>
              <a:gd name="T4" fmla="*/ 2147483647 w 21600"/>
              <a:gd name="T5" fmla="*/ 385511854 h 21600"/>
              <a:gd name="T6" fmla="*/ 2147483647 w 21600"/>
              <a:gd name="T7" fmla="*/ 38551185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9688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r>
              <a:rPr lang="fr-FR" altLang="fr-FR" sz="5400" dirty="0">
                <a:latin typeface="Arial" pitchFamily="34" charset="0"/>
                <a:ea typeface="Papyrus" pitchFamily="66" charset="0"/>
                <a:cs typeface="Arial" pitchFamily="34" charset="0"/>
                <a:sym typeface="Papyrus" pitchFamily="66" charset="0"/>
              </a:rPr>
              <a:t>LE </a:t>
            </a:r>
            <a:r>
              <a:rPr lang="fr-FR" altLang="fr-FR" sz="5400" dirty="0" smtClean="0">
                <a:latin typeface="Arial" pitchFamily="34" charset="0"/>
                <a:ea typeface="Papyrus" pitchFamily="66" charset="0"/>
                <a:cs typeface="Arial" pitchFamily="34" charset="0"/>
                <a:sym typeface="Papyrus" pitchFamily="66" charset="0"/>
              </a:rPr>
              <a:t>MATÉRIEL </a:t>
            </a:r>
            <a:r>
              <a:rPr lang="fr-FR" altLang="fr-FR" sz="5400" dirty="0">
                <a:latin typeface="Arial" pitchFamily="34" charset="0"/>
                <a:ea typeface="Papyrus" pitchFamily="66" charset="0"/>
                <a:cs typeface="Arial" pitchFamily="34" charset="0"/>
                <a:sym typeface="Papyrus" pitchFamily="66" charset="0"/>
              </a:rPr>
              <a:t>DE CUISINE</a:t>
            </a:r>
            <a:endParaRPr lang="fr-FR" altLang="fr-FR" sz="2000" dirty="0">
              <a:solidFill>
                <a:srgbClr val="363636"/>
              </a:solidFill>
              <a:latin typeface="Arial" pitchFamily="34" charset="0"/>
              <a:ea typeface="Bodoni SvtyTwo ITC TT-Book" charset="0"/>
              <a:cs typeface="Arial" pitchFamily="34" charset="0"/>
              <a:sym typeface="Bodoni SvtyTwo ITC TT-Book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5576" y="5805264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Matériel produit par Olivier Bouton, EMTRM, </a:t>
            </a:r>
            <a:r>
              <a:rPr lang="fr-CA" dirty="0" err="1" smtClean="0"/>
              <a:t>fev</a:t>
            </a:r>
            <a:r>
              <a:rPr lang="fr-CA" dirty="0" smtClean="0"/>
              <a:t> 2017 modifié par S. Mongrain, CSDM</a:t>
            </a:r>
            <a:endParaRPr lang="fr-C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 lIns="0" tIns="0" rIns="0" bIns="0"/>
          <a:lstStyle/>
          <a:p>
            <a:pPr marL="39688" defTabSz="914400" eaLnBrk="1"/>
            <a:r>
              <a:rPr lang="fr-FR" altLang="fr-FR" sz="2800" smtClean="0">
                <a:latin typeface="Arial" pitchFamily="34" charset="0"/>
                <a:ea typeface="Papyrus" pitchFamily="66" charset="0"/>
                <a:cs typeface="Arial" pitchFamily="34" charset="0"/>
                <a:sym typeface="Papyrus" pitchFamily="66" charset="0"/>
              </a:rPr>
              <a:t>Matériel frigorifique</a:t>
            </a:r>
            <a:endParaRPr lang="fr-FR" altLang="fr-FR" smtClean="0">
              <a:latin typeface="Arial" pitchFamily="34" charset="0"/>
              <a:ea typeface="Papyrus" pitchFamily="66" charset="0"/>
              <a:cs typeface="Arial" pitchFamily="34" charset="0"/>
            </a:endParaRPr>
          </a:p>
        </p:txBody>
      </p:sp>
      <p:pic>
        <p:nvPicPr>
          <p:cNvPr id="26628" name="Picture 5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47" y="1209686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611188" y="4687888"/>
            <a:ext cx="7708900" cy="1968500"/>
            <a:chOff x="0" y="0"/>
            <a:chExt cx="7708900" cy="1968500"/>
          </a:xfrm>
        </p:grpSpPr>
        <p:sp>
          <p:nvSpPr>
            <p:cNvPr id="27661" name="AutoShape 13"/>
            <p:cNvSpPr>
              <a:spLocks/>
            </p:cNvSpPr>
            <p:nvPr/>
          </p:nvSpPr>
          <p:spPr bwMode="auto">
            <a:xfrm>
              <a:off x="0" y="0"/>
              <a:ext cx="7708900" cy="1968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DDDD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ts val="800"/>
                </a:spcBef>
                <a:defRPr/>
              </a:pPr>
              <a:endParaRPr lang="fr-FR" altLang="fr-FR" sz="1400" b="1">
                <a:solidFill>
                  <a:srgbClr val="00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endParaRPr>
            </a:p>
          </p:txBody>
        </p:sp>
        <p:sp>
          <p:nvSpPr>
            <p:cNvPr id="26633" name="AutoShape 14"/>
            <p:cNvSpPr>
              <a:spLocks/>
            </p:cNvSpPr>
            <p:nvPr/>
          </p:nvSpPr>
          <p:spPr bwMode="auto">
            <a:xfrm>
              <a:off x="0" y="0"/>
              <a:ext cx="7708900" cy="18034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eaLnBrk="1">
                <a:spcBef>
                  <a:spcPts val="800"/>
                </a:spcBef>
              </a:pPr>
              <a:r>
                <a:rPr lang="fr-FR" altLang="fr-FR" sz="1400" b="1" u="sng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Armoire de conservation à température variable</a:t>
              </a:r>
            </a:p>
            <a:p>
              <a:pPr eaLnBrk="1">
                <a:spcBef>
                  <a:spcPts val="800"/>
                </a:spcBef>
              </a:pPr>
              <a:r>
                <a:rPr lang="fr-FR" altLang="fr-FR" sz="1400" b="1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Elle sert à conserver les produits selon le froid désiré. Exemples: </a:t>
              </a:r>
            </a:p>
            <a:p>
              <a:pPr eaLnBrk="1">
                <a:spcBef>
                  <a:spcPts val="800"/>
                </a:spcBef>
              </a:pPr>
              <a:r>
                <a:rPr lang="fr-FR" altLang="fr-FR" sz="1400" b="1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+16°C  Chocolats</a:t>
              </a:r>
            </a:p>
            <a:p>
              <a:pPr eaLnBrk="1">
                <a:spcBef>
                  <a:spcPts val="800"/>
                </a:spcBef>
              </a:pPr>
              <a:r>
                <a:rPr lang="fr-FR" altLang="fr-FR" sz="1400" b="1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+4°C  Pâtisserie prête à la vente</a:t>
              </a:r>
            </a:p>
            <a:p>
              <a:pPr eaLnBrk="1">
                <a:spcBef>
                  <a:spcPts val="800"/>
                </a:spcBef>
              </a:pPr>
              <a:r>
                <a:rPr lang="fr-FR" altLang="fr-FR" sz="1400" b="1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-18°C Conservateur des pâtisseries</a:t>
              </a:r>
            </a:p>
            <a:p>
              <a:pPr eaLnBrk="1">
                <a:spcBef>
                  <a:spcPts val="800"/>
                </a:spcBef>
              </a:pPr>
              <a:r>
                <a:rPr lang="fr-FR" altLang="fr-FR" sz="1400" b="1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-20°C stockage des glaces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 lIns="0" tIns="0" rIns="0" bIns="0"/>
          <a:lstStyle/>
          <a:p>
            <a:pPr algn="ctr" defTabSz="914400" eaLnBrk="1">
              <a:lnSpc>
                <a:spcPct val="95000"/>
              </a:lnSpc>
            </a:pPr>
            <a:r>
              <a:rPr lang="fr-FR" altLang="fr-FR" sz="4800" smtClean="0">
                <a:solidFill>
                  <a:srgbClr val="363636"/>
                </a:solidFill>
                <a:latin typeface="Arial" pitchFamily="34" charset="0"/>
                <a:ea typeface="Papyrus" pitchFamily="66" charset="0"/>
                <a:cs typeface="Arial" pitchFamily="34" charset="0"/>
                <a:sym typeface="Papyrus" pitchFamily="66" charset="0"/>
              </a:rPr>
              <a:t>LE PETIT MATERIEL</a:t>
            </a:r>
            <a:endParaRPr lang="fr-FR" altLang="fr-FR" sz="1400" smtClean="0">
              <a:latin typeface="Arial" pitchFamily="34" charset="0"/>
              <a:ea typeface="Papyru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2116138"/>
            <a:ext cx="6691312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AutoShape 2"/>
          <p:cNvSpPr>
            <a:spLocks/>
          </p:cNvSpPr>
          <p:nvPr/>
        </p:nvSpPr>
        <p:spPr bwMode="auto">
          <a:xfrm>
            <a:off x="2620963" y="781050"/>
            <a:ext cx="3967162" cy="901700"/>
          </a:xfrm>
          <a:custGeom>
            <a:avLst/>
            <a:gdLst>
              <a:gd name="T0" fmla="*/ 2147483647 w 21600"/>
              <a:gd name="T1" fmla="*/ 785685441 h 21600"/>
              <a:gd name="T2" fmla="*/ 2147483647 w 21600"/>
              <a:gd name="T3" fmla="*/ 785685441 h 21600"/>
              <a:gd name="T4" fmla="*/ 2147483647 w 21600"/>
              <a:gd name="T5" fmla="*/ 785685441 h 21600"/>
              <a:gd name="T6" fmla="*/ 2147483647 w 21600"/>
              <a:gd name="T7" fmla="*/ 7856854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r>
              <a:rPr lang="fr-FR" altLang="fr-FR" sz="6200">
                <a:latin typeface="Gill Sans" charset="0"/>
                <a:ea typeface="Gill Sans" charset="0"/>
                <a:cs typeface="Gill Sans" charset="0"/>
                <a:sym typeface="Gill Sans" charset="0"/>
              </a:rPr>
              <a:t>CHINOIS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116138"/>
            <a:ext cx="673735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AutoShape 2"/>
          <p:cNvSpPr>
            <a:spLocks/>
          </p:cNvSpPr>
          <p:nvPr/>
        </p:nvSpPr>
        <p:spPr bwMode="auto">
          <a:xfrm>
            <a:off x="1779588" y="793750"/>
            <a:ext cx="5046662" cy="698500"/>
          </a:xfrm>
          <a:custGeom>
            <a:avLst/>
            <a:gdLst>
              <a:gd name="T0" fmla="*/ 2147483647 w 21600"/>
              <a:gd name="T1" fmla="*/ 365226053 h 21600"/>
              <a:gd name="T2" fmla="*/ 2147483647 w 21600"/>
              <a:gd name="T3" fmla="*/ 365226053 h 21600"/>
              <a:gd name="T4" fmla="*/ 2147483647 w 21600"/>
              <a:gd name="T5" fmla="*/ 365226053 h 21600"/>
              <a:gd name="T6" fmla="*/ 2147483647 w 21600"/>
              <a:gd name="T7" fmla="*/ 3652260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r>
              <a:rPr lang="fr-FR" altLang="fr-FR" sz="4800">
                <a:latin typeface="Gill Sans" charset="0"/>
                <a:ea typeface="Gill Sans" charset="0"/>
                <a:cs typeface="Gill Sans" charset="0"/>
                <a:sym typeface="Gill Sans" charset="0"/>
              </a:rPr>
              <a:t>CHINOIS ÉTAMINE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116138"/>
            <a:ext cx="6386512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AutoShape 2"/>
          <p:cNvSpPr>
            <a:spLocks/>
          </p:cNvSpPr>
          <p:nvPr/>
        </p:nvSpPr>
        <p:spPr bwMode="auto">
          <a:xfrm>
            <a:off x="2268538" y="836613"/>
            <a:ext cx="4930775" cy="965200"/>
          </a:xfrm>
          <a:custGeom>
            <a:avLst/>
            <a:gdLst>
              <a:gd name="T0" fmla="*/ 2147483647 w 21600"/>
              <a:gd name="T1" fmla="*/ 963639146 h 21600"/>
              <a:gd name="T2" fmla="*/ 2147483647 w 21600"/>
              <a:gd name="T3" fmla="*/ 963639146 h 21600"/>
              <a:gd name="T4" fmla="*/ 2147483647 w 21600"/>
              <a:gd name="T5" fmla="*/ 963639146 h 21600"/>
              <a:gd name="T6" fmla="*/ 2147483647 w 21600"/>
              <a:gd name="T7" fmla="*/ 9636391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r>
              <a:rPr lang="fr-FR" altLang="fr-FR" sz="6600">
                <a:latin typeface="Gill Sans" charset="0"/>
                <a:ea typeface="Gill Sans" charset="0"/>
                <a:cs typeface="Gill Sans" charset="0"/>
                <a:sym typeface="Gill Sans" charset="0"/>
              </a:rPr>
              <a:t>ÉCUMOIRE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116138"/>
            <a:ext cx="4227512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AutoShape 2"/>
          <p:cNvSpPr>
            <a:spLocks/>
          </p:cNvSpPr>
          <p:nvPr/>
        </p:nvSpPr>
        <p:spPr bwMode="auto">
          <a:xfrm>
            <a:off x="2333625" y="765175"/>
            <a:ext cx="4497388" cy="863600"/>
          </a:xfrm>
          <a:custGeom>
            <a:avLst/>
            <a:gdLst>
              <a:gd name="T0" fmla="*/ 2147483647 w 21600"/>
              <a:gd name="T1" fmla="*/ 690240456 h 21600"/>
              <a:gd name="T2" fmla="*/ 2147483647 w 21600"/>
              <a:gd name="T3" fmla="*/ 690240456 h 21600"/>
              <a:gd name="T4" fmla="*/ 2147483647 w 21600"/>
              <a:gd name="T5" fmla="*/ 690240456 h 21600"/>
              <a:gd name="T6" fmla="*/ 2147483647 w 21600"/>
              <a:gd name="T7" fmla="*/ 6902404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r>
              <a:rPr lang="fr-FR" altLang="fr-FR" sz="5900">
                <a:latin typeface="Gill Sans" charset="0"/>
                <a:ea typeface="Gill Sans" charset="0"/>
                <a:cs typeface="Gill Sans" charset="0"/>
                <a:sym typeface="Gill Sans" charset="0"/>
              </a:rPr>
              <a:t>ARAIGNÉE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116138"/>
            <a:ext cx="635317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AutoShape 2"/>
          <p:cNvSpPr>
            <a:spLocks/>
          </p:cNvSpPr>
          <p:nvPr/>
        </p:nvSpPr>
        <p:spPr bwMode="auto">
          <a:xfrm>
            <a:off x="2230438" y="981075"/>
            <a:ext cx="4705350" cy="965200"/>
          </a:xfrm>
          <a:custGeom>
            <a:avLst/>
            <a:gdLst>
              <a:gd name="T0" fmla="*/ 2147483647 w 21600"/>
              <a:gd name="T1" fmla="*/ 963639146 h 21600"/>
              <a:gd name="T2" fmla="*/ 2147483647 w 21600"/>
              <a:gd name="T3" fmla="*/ 963639146 h 21600"/>
              <a:gd name="T4" fmla="*/ 2147483647 w 21600"/>
              <a:gd name="T5" fmla="*/ 963639146 h 21600"/>
              <a:gd name="T6" fmla="*/ 2147483647 w 21600"/>
              <a:gd name="T7" fmla="*/ 9636391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r>
              <a:rPr lang="fr-FR" altLang="fr-FR" sz="6600">
                <a:latin typeface="Gill Sans" charset="0"/>
                <a:ea typeface="Gill Sans" charset="0"/>
                <a:cs typeface="Gill Sans" charset="0"/>
                <a:sym typeface="Gill Sans" charset="0"/>
              </a:rPr>
              <a:t>PASSOIRE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6957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" name="Picture 2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097213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AutoShape 3"/>
          <p:cNvSpPr>
            <a:spLocks/>
          </p:cNvSpPr>
          <p:nvPr/>
        </p:nvSpPr>
        <p:spPr bwMode="auto">
          <a:xfrm>
            <a:off x="1800225" y="704850"/>
            <a:ext cx="5106988" cy="901700"/>
          </a:xfrm>
          <a:custGeom>
            <a:avLst/>
            <a:gdLst>
              <a:gd name="T0" fmla="*/ 2147483647 w 21600"/>
              <a:gd name="T1" fmla="*/ 785685441 h 21600"/>
              <a:gd name="T2" fmla="*/ 2147483647 w 21600"/>
              <a:gd name="T3" fmla="*/ 785685441 h 21600"/>
              <a:gd name="T4" fmla="*/ 2147483647 w 21600"/>
              <a:gd name="T5" fmla="*/ 785685441 h 21600"/>
              <a:gd name="T6" fmla="*/ 2147483647 w 21600"/>
              <a:gd name="T7" fmla="*/ 7856854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r>
              <a:rPr lang="fr-FR" altLang="fr-FR" sz="6200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PASSOIRES FINES</a:t>
            </a:r>
            <a:endParaRPr lang="fr-FR" altLang="fr-FR" dirty="0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8085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" name="Picture 2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1496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AutoShape 3"/>
          <p:cNvSpPr>
            <a:spLocks/>
          </p:cNvSpPr>
          <p:nvPr/>
        </p:nvSpPr>
        <p:spPr bwMode="auto">
          <a:xfrm>
            <a:off x="3398838" y="635000"/>
            <a:ext cx="3765550" cy="1143000"/>
          </a:xfrm>
          <a:custGeom>
            <a:avLst/>
            <a:gdLst>
              <a:gd name="T0" fmla="*/ 2147483647 w 21600"/>
              <a:gd name="T1" fmla="*/ 1600299219 h 21600"/>
              <a:gd name="T2" fmla="*/ 2147483647 w 21600"/>
              <a:gd name="T3" fmla="*/ 1600299219 h 21600"/>
              <a:gd name="T4" fmla="*/ 2147483647 w 21600"/>
              <a:gd name="T5" fmla="*/ 1600299219 h 21600"/>
              <a:gd name="T6" fmla="*/ 2147483647 w 21600"/>
              <a:gd name="T7" fmla="*/ 16002992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r>
              <a:rPr lang="fr-FR" altLang="fr-FR" sz="7800">
                <a:latin typeface="Gill Sans" charset="0"/>
                <a:ea typeface="Gill Sans" charset="0"/>
                <a:cs typeface="Gill Sans" charset="0"/>
                <a:sym typeface="Gill Sans" charset="0"/>
              </a:rPr>
              <a:t>TAMIS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3638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2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828800"/>
            <a:ext cx="36099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AutoShape 3"/>
          <p:cNvSpPr>
            <a:spLocks/>
          </p:cNvSpPr>
          <p:nvPr/>
        </p:nvSpPr>
        <p:spPr bwMode="auto">
          <a:xfrm>
            <a:off x="1808163" y="520700"/>
            <a:ext cx="5522912" cy="685800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r>
              <a:rPr lang="fr-FR" altLang="fr-FR" sz="4700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MOULINS </a:t>
            </a:r>
            <a:r>
              <a:rPr lang="fr-FR" altLang="fr-FR" sz="4700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À LÉGUMES</a:t>
            </a:r>
            <a:endParaRPr lang="fr-FR" altLang="fr-FR" dirty="0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2771775" y="2205038"/>
            <a:ext cx="4724400" cy="965200"/>
            <a:chOff x="0" y="0"/>
            <a:chExt cx="4724400" cy="965200"/>
          </a:xfrm>
        </p:grpSpPr>
        <p:sp>
          <p:nvSpPr>
            <p:cNvPr id="12290" name="AutoShape 2"/>
            <p:cNvSpPr>
              <a:spLocks/>
            </p:cNvSpPr>
            <p:nvPr/>
          </p:nvSpPr>
          <p:spPr bwMode="auto">
            <a:xfrm>
              <a:off x="0" y="0"/>
              <a:ext cx="4724400" cy="965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600"/>
                </a:spcBef>
                <a:defRPr/>
              </a:pPr>
              <a:endParaRPr lang="fr-FR" altLang="fr-FR" sz="2400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1276" name="AutoShape 3"/>
            <p:cNvSpPr>
              <a:spLocks/>
            </p:cNvSpPr>
            <p:nvPr/>
          </p:nvSpPr>
          <p:spPr bwMode="auto">
            <a:xfrm>
              <a:off x="0" y="0"/>
              <a:ext cx="4724400" cy="368300"/>
            </a:xfrm>
            <a:custGeom>
              <a:avLst/>
              <a:gdLst>
                <a:gd name="T0" fmla="*/ 2147483647 w 21600"/>
                <a:gd name="T1" fmla="*/ 53538680 h 21600"/>
                <a:gd name="T2" fmla="*/ 2147483647 w 21600"/>
                <a:gd name="T3" fmla="*/ 53538680 h 21600"/>
                <a:gd name="T4" fmla="*/ 2147483647 w 21600"/>
                <a:gd name="T5" fmla="*/ 53538680 h 21600"/>
                <a:gd name="T6" fmla="*/ 2147483647 w 21600"/>
                <a:gd name="T7" fmla="*/ 5353868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algn="ctr" eaLnBrk="1">
                <a:spcBef>
                  <a:spcPts val="1600"/>
                </a:spcBef>
              </a:pPr>
              <a:r>
                <a:rPr lang="fr-FR" altLang="fr-FR" sz="2400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Fouets rotatifs, crochet, feuille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23850" y="3500438"/>
            <a:ext cx="5472113" cy="3097212"/>
            <a:chOff x="0" y="0"/>
            <a:chExt cx="5472113" cy="3097213"/>
          </a:xfrm>
        </p:grpSpPr>
        <p:sp>
          <p:nvSpPr>
            <p:cNvPr id="12293" name="AutoShape 5"/>
            <p:cNvSpPr>
              <a:spLocks/>
            </p:cNvSpPr>
            <p:nvPr/>
          </p:nvSpPr>
          <p:spPr bwMode="auto">
            <a:xfrm>
              <a:off x="0" y="0"/>
              <a:ext cx="5472113" cy="3097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9FFCC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1274" name="AutoShape 6"/>
            <p:cNvSpPr>
              <a:spLocks/>
            </p:cNvSpPr>
            <p:nvPr/>
          </p:nvSpPr>
          <p:spPr bwMode="auto">
            <a:xfrm>
              <a:off x="0" y="0"/>
              <a:ext cx="5472113" cy="238735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eaLnBrk="1"/>
              <a:r>
                <a:rPr lang="fr-FR" altLang="fr-FR" sz="2400" dirty="0">
                  <a:latin typeface="Times New Roman" pitchFamily="18" charset="0"/>
                  <a:ea typeface="Bodoni SvtyTwo ITC TT-Book" charset="0"/>
                  <a:cs typeface="Times New Roman" pitchFamily="18" charset="0"/>
                  <a:sym typeface="Times New Roman" pitchFamily="18" charset="0"/>
                </a:rPr>
                <a:t>Très employé dans les laboratoires; il sert de pétrin, passoire, batteur à blancs ou génoise, </a:t>
              </a:r>
              <a:r>
                <a:rPr lang="fr-FR" altLang="fr-FR" sz="2400" dirty="0" smtClean="0">
                  <a:latin typeface="Times New Roman" pitchFamily="18" charset="0"/>
                  <a:ea typeface="Bodoni SvtyTwo ITC TT-Book" charset="0"/>
                  <a:cs typeface="Times New Roman" pitchFamily="18" charset="0"/>
                  <a:sym typeface="Times New Roman" pitchFamily="18" charset="0"/>
                </a:rPr>
                <a:t>etc.</a:t>
              </a:r>
              <a:endParaRPr lang="fr-FR" altLang="fr-FR" sz="2400" dirty="0">
                <a:latin typeface="Times New Roman" pitchFamily="18" charset="0"/>
                <a:ea typeface="Bodoni SvtyTwo ITC TT-Book" charset="0"/>
                <a:cs typeface="Times New Roman" pitchFamily="18" charset="0"/>
                <a:sym typeface="Times New Roman" pitchFamily="18" charset="0"/>
              </a:endParaRPr>
            </a:p>
            <a:p>
              <a:pPr eaLnBrk="1"/>
              <a:r>
                <a:rPr lang="fr-FR" altLang="fr-FR" sz="2400" dirty="0">
                  <a:latin typeface="Times New Roman" pitchFamily="18" charset="0"/>
                  <a:ea typeface="Bodoni SvtyTwo ITC TT-Book" charset="0"/>
                  <a:cs typeface="Times New Roman" pitchFamily="18" charset="0"/>
                  <a:sym typeface="Times New Roman" pitchFamily="18" charset="0"/>
                </a:rPr>
                <a:t>On peut adapter de nombreux accessoires comme un hachoir, un dénoyauteur, un moulin à café, une râpe à fromage, une meule à aiguiser…</a:t>
              </a:r>
              <a:endParaRPr lang="fr-FR" altLang="fr-FR" dirty="0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Times New Roman" pitchFamily="18" charset="0"/>
                <a:sym typeface="Bodoni SvtyTwo ITC TT-Book" charset="0"/>
              </a:endParaRPr>
            </a:p>
          </p:txBody>
        </p:sp>
      </p:grp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3581400" y="1066800"/>
            <a:ext cx="3505200" cy="419100"/>
            <a:chOff x="0" y="0"/>
            <a:chExt cx="3505200" cy="419100"/>
          </a:xfrm>
        </p:grpSpPr>
        <p:sp>
          <p:nvSpPr>
            <p:cNvPr id="12296" name="AutoShape 8"/>
            <p:cNvSpPr>
              <a:spLocks/>
            </p:cNvSpPr>
            <p:nvPr/>
          </p:nvSpPr>
          <p:spPr bwMode="auto">
            <a:xfrm>
              <a:off x="0" y="0"/>
              <a:ext cx="3505200" cy="419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200"/>
                </a:spcBef>
                <a:defRPr/>
              </a:pPr>
              <a:endParaRPr lang="fr-FR" altLang="fr-FR" sz="20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11272" name="AutoShape 9"/>
            <p:cNvSpPr>
              <a:spLocks/>
            </p:cNvSpPr>
            <p:nvPr/>
          </p:nvSpPr>
          <p:spPr bwMode="auto">
            <a:xfrm>
              <a:off x="0" y="0"/>
              <a:ext cx="3505200" cy="304800"/>
            </a:xfrm>
            <a:custGeom>
              <a:avLst/>
              <a:gdLst>
                <a:gd name="T0" fmla="*/ 2147483647 w 21600"/>
                <a:gd name="T1" fmla="*/ 30346410 h 21600"/>
                <a:gd name="T2" fmla="*/ 2147483647 w 21600"/>
                <a:gd name="T3" fmla="*/ 30346410 h 21600"/>
                <a:gd name="T4" fmla="*/ 2147483647 w 21600"/>
                <a:gd name="T5" fmla="*/ 30346410 h 21600"/>
                <a:gd name="T6" fmla="*/ 2147483647 w 21600"/>
                <a:gd name="T7" fmla="*/ 3034641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algn="ctr" eaLnBrk="1">
                <a:spcBef>
                  <a:spcPts val="1200"/>
                </a:spcBef>
              </a:pPr>
              <a:r>
                <a:rPr lang="fr-FR" altLang="fr-FR" sz="2000" b="1">
                  <a:solidFill>
                    <a:srgbClr val="0000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Batteur mélangeur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pic>
        <p:nvPicPr>
          <p:cNvPr id="11269" name="Picture 10" descr="batteur-melangeur-et-petrin-pour-patisserie-449453z0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1673225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11" descr="batteur_alphamix_01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29000"/>
            <a:ext cx="23685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16138"/>
            <a:ext cx="74136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AutoShape 2"/>
          <p:cNvSpPr>
            <a:spLocks/>
          </p:cNvSpPr>
          <p:nvPr/>
        </p:nvSpPr>
        <p:spPr bwMode="auto">
          <a:xfrm>
            <a:off x="2611438" y="927100"/>
            <a:ext cx="5056187" cy="711200"/>
          </a:xfrm>
          <a:custGeom>
            <a:avLst/>
            <a:gdLst>
              <a:gd name="T0" fmla="*/ 2147483647 w 21600"/>
              <a:gd name="T1" fmla="*/ 385511854 h 21600"/>
              <a:gd name="T2" fmla="*/ 2147483647 w 21600"/>
              <a:gd name="T3" fmla="*/ 385511854 h 21600"/>
              <a:gd name="T4" fmla="*/ 2147483647 w 21600"/>
              <a:gd name="T5" fmla="*/ 385511854 h 21600"/>
              <a:gd name="T6" fmla="*/ 2147483647 w 21600"/>
              <a:gd name="T7" fmla="*/ 38551185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r>
              <a:rPr lang="fr-FR" altLang="fr-FR" sz="4900">
                <a:latin typeface="Gill Sans" charset="0"/>
                <a:ea typeface="Gill Sans" charset="0"/>
                <a:cs typeface="Gill Sans" charset="0"/>
                <a:sym typeface="Gill Sans" charset="0"/>
              </a:rPr>
              <a:t>MANDOLINE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/>
          <p:cNvSpPr>
            <a:spLocks/>
          </p:cNvSpPr>
          <p:nvPr/>
        </p:nvSpPr>
        <p:spPr bwMode="auto">
          <a:xfrm>
            <a:off x="1701800" y="800100"/>
            <a:ext cx="5303838" cy="508000"/>
          </a:xfrm>
          <a:custGeom>
            <a:avLst/>
            <a:gdLst>
              <a:gd name="T0" fmla="*/ 2147483647 w 21600"/>
              <a:gd name="T1" fmla="*/ 140492668 h 21600"/>
              <a:gd name="T2" fmla="*/ 2147483647 w 21600"/>
              <a:gd name="T3" fmla="*/ 140492668 h 21600"/>
              <a:gd name="T4" fmla="*/ 2147483647 w 21600"/>
              <a:gd name="T5" fmla="*/ 140492668 h 21600"/>
              <a:gd name="T6" fmla="*/ 2147483647 w 21600"/>
              <a:gd name="T7" fmla="*/ 1404926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r>
              <a:rPr lang="fr-FR" altLang="fr-FR" sz="3500">
                <a:latin typeface="Gill Sans" charset="0"/>
                <a:ea typeface="Gill Sans" charset="0"/>
                <a:cs typeface="Gill Sans" charset="0"/>
                <a:sym typeface="Gill Sans" charset="0"/>
              </a:rPr>
              <a:t>BALANCE ÉLECTRONIQUE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  <p:pic>
        <p:nvPicPr>
          <p:cNvPr id="41987" name="Picture 2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6700"/>
            <a:ext cx="76200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/>
          </p:cNvSpPr>
          <p:nvPr/>
        </p:nvSpPr>
        <p:spPr bwMode="auto">
          <a:xfrm>
            <a:off x="1906588" y="857250"/>
            <a:ext cx="5097462" cy="571500"/>
          </a:xfrm>
          <a:custGeom>
            <a:avLst/>
            <a:gdLst>
              <a:gd name="T0" fmla="*/ 2147483647 w 21600"/>
              <a:gd name="T1" fmla="*/ 200037409 h 21600"/>
              <a:gd name="T2" fmla="*/ 2147483647 w 21600"/>
              <a:gd name="T3" fmla="*/ 200037409 h 21600"/>
              <a:gd name="T4" fmla="*/ 2147483647 w 21600"/>
              <a:gd name="T5" fmla="*/ 200037409 h 21600"/>
              <a:gd name="T6" fmla="*/ 2147483647 w 21600"/>
              <a:gd name="T7" fmla="*/ 2000374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r>
              <a:rPr lang="fr-FR" altLang="fr-FR" sz="3900">
                <a:latin typeface="Gill Sans" charset="0"/>
                <a:ea typeface="Gill Sans" charset="0"/>
                <a:cs typeface="Gill Sans" charset="0"/>
                <a:sym typeface="Gill Sans" charset="0"/>
              </a:rPr>
              <a:t>ROULEAU À PATISSERIE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  <p:pic>
        <p:nvPicPr>
          <p:cNvPr id="43011" name="Picture 2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55800"/>
            <a:ext cx="59309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/>
          </p:cNvSpPr>
          <p:nvPr/>
        </p:nvSpPr>
        <p:spPr bwMode="auto">
          <a:xfrm>
            <a:off x="7462838" y="6245225"/>
            <a:ext cx="311150" cy="287338"/>
          </a:xfrm>
          <a:custGeom>
            <a:avLst/>
            <a:gdLst>
              <a:gd name="T0" fmla="*/ 32282850 w 21600"/>
              <a:gd name="T1" fmla="*/ 25423866 h 21600"/>
              <a:gd name="T2" fmla="*/ 32282850 w 21600"/>
              <a:gd name="T3" fmla="*/ 25423866 h 21600"/>
              <a:gd name="T4" fmla="*/ 32282850 w 21600"/>
              <a:gd name="T5" fmla="*/ 25423866 h 21600"/>
              <a:gd name="T6" fmla="*/ 32282850 w 21600"/>
              <a:gd name="T7" fmla="*/ 254238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fld id="{895EB9BB-7CD4-41FE-BCF5-31890DE25626}" type="slidenum">
              <a:rPr lang="fr-FR" altLang="fr-FR" sz="1400">
                <a:latin typeface="Arial" pitchFamily="34" charset="0"/>
                <a:ea typeface="Bodoni SvtyTwo ITC TT-Book" charset="0"/>
                <a:cs typeface="Arial" pitchFamily="34" charset="0"/>
                <a:sym typeface="Arial" pitchFamily="34" charset="0"/>
              </a:rPr>
              <a:pPr algn="ctr" eaLnBrk="1"/>
              <a:t>23</a:t>
            </a:fld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Arial" pitchFamily="34" charset="0"/>
              <a:sym typeface="Bodoni SvtyTwo ITC TT-Book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>
            <p:ph type="title"/>
          </p:nvPr>
        </p:nvSpPr>
        <p:spPr>
          <a:xfrm>
            <a:off x="457200" y="88900"/>
            <a:ext cx="8229600" cy="15113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44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Spatules plates </a:t>
            </a:r>
            <a:r>
              <a:rPr lang="fr-FR" altLang="fr-FR" sz="44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ou </a:t>
            </a:r>
            <a:r>
              <a:rPr lang="fr-FR" altLang="fr-FR" sz="44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coudées</a:t>
            </a:r>
            <a:endParaRPr lang="fr-FR" altLang="fr-FR" dirty="0" smtClean="0"/>
          </a:p>
        </p:txBody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382588" indent="-342900" defTabSz="914400" eaLnBrk="1">
              <a:spcBef>
                <a:spcPts val="700"/>
              </a:spcBef>
              <a:buClr>
                <a:srgbClr val="000000"/>
              </a:buClr>
              <a:buFontTx/>
              <a:buChar char="•"/>
            </a:pPr>
            <a:r>
              <a:rPr lang="fr-FR" altLang="fr-FR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Servent </a:t>
            </a:r>
            <a:r>
              <a:rPr lang="fr-FR" altLang="fr-FR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à lisser, masquer, égaliser, et aussi à tourner viandes et poissons délicats.</a:t>
            </a:r>
            <a:endParaRPr lang="fr-FR" altLang="fr-FR" dirty="0" smtClean="0"/>
          </a:p>
        </p:txBody>
      </p:sp>
      <p:pic>
        <p:nvPicPr>
          <p:cNvPr id="44037" name="Picture 4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68960"/>
            <a:ext cx="5854700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"/>
          <p:cNvSpPr>
            <a:spLocks/>
          </p:cNvSpPr>
          <p:nvPr/>
        </p:nvSpPr>
        <p:spPr bwMode="auto">
          <a:xfrm>
            <a:off x="7462838" y="6245225"/>
            <a:ext cx="311150" cy="287338"/>
          </a:xfrm>
          <a:custGeom>
            <a:avLst/>
            <a:gdLst>
              <a:gd name="T0" fmla="*/ 32282850 w 21600"/>
              <a:gd name="T1" fmla="*/ 25423866 h 21600"/>
              <a:gd name="T2" fmla="*/ 32282850 w 21600"/>
              <a:gd name="T3" fmla="*/ 25423866 h 21600"/>
              <a:gd name="T4" fmla="*/ 32282850 w 21600"/>
              <a:gd name="T5" fmla="*/ 25423866 h 21600"/>
              <a:gd name="T6" fmla="*/ 32282850 w 21600"/>
              <a:gd name="T7" fmla="*/ 254238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fld id="{0A78FD89-B68A-4FD8-AEC8-F47F860F98A0}" type="slidenum">
              <a:rPr lang="fr-FR" altLang="fr-FR" sz="1400">
                <a:latin typeface="Arial" pitchFamily="34" charset="0"/>
                <a:ea typeface="Bodoni SvtyTwo ITC TT-Book" charset="0"/>
                <a:cs typeface="Arial" pitchFamily="34" charset="0"/>
                <a:sym typeface="Arial" pitchFamily="34" charset="0"/>
              </a:rPr>
              <a:pPr algn="ctr" eaLnBrk="1"/>
              <a:t>24</a:t>
            </a:fld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Arial" pitchFamily="34" charset="0"/>
              <a:sym typeface="Bodoni SvtyTwo ITC TT-Book" charset="0"/>
            </a:endParaRPr>
          </a:p>
        </p:txBody>
      </p:sp>
      <p:sp>
        <p:nvSpPr>
          <p:cNvPr id="45059" name="Rectangle 2"/>
          <p:cNvSpPr>
            <a:spLocks noChangeArrowheads="1"/>
          </p:cNvSpPr>
          <p:nvPr>
            <p:ph type="title"/>
          </p:nvPr>
        </p:nvSpPr>
        <p:spPr>
          <a:xfrm>
            <a:off x="457200" y="88900"/>
            <a:ext cx="8229600" cy="15113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44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Pinces</a:t>
            </a:r>
            <a:endParaRPr lang="fr-FR" altLang="fr-FR" dirty="0" smtClean="0"/>
          </a:p>
        </p:txBody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382588" indent="-342900" defTabSz="914400" eaLnBrk="1">
              <a:spcBef>
                <a:spcPts val="700"/>
              </a:spcBef>
              <a:buClr>
                <a:srgbClr val="000000"/>
              </a:buClr>
              <a:buFontTx/>
              <a:buChar char="•"/>
            </a:pPr>
            <a:r>
              <a:rPr lang="fr-FR" altLang="fr-FR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Servent </a:t>
            </a:r>
            <a:r>
              <a:rPr lang="fr-FR" altLang="fr-FR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à tourner les viandes, sortir les choses du four… c’est le prolongement de votre main.</a:t>
            </a:r>
            <a:endParaRPr lang="fr-FR" altLang="fr-FR" dirty="0" smtClean="0"/>
          </a:p>
        </p:txBody>
      </p:sp>
      <p:pic>
        <p:nvPicPr>
          <p:cNvPr id="45061" name="Picture 4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403860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2" name="Picture 5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13088"/>
            <a:ext cx="3221037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3182938" y="406400"/>
            <a:ext cx="2773362" cy="101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altLang="fr-FR" sz="6000" dirty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FOUET</a:t>
            </a:r>
            <a:endParaRPr lang="fr-FR" altLang="fr-FR" sz="1050" dirty="0"/>
          </a:p>
        </p:txBody>
      </p:sp>
      <p:pic>
        <p:nvPicPr>
          <p:cNvPr id="46083" name="Picture 2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471613"/>
            <a:ext cx="57023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/>
          </p:cNvSpPr>
          <p:nvPr/>
        </p:nvSpPr>
        <p:spPr bwMode="auto">
          <a:xfrm>
            <a:off x="7462838" y="6245225"/>
            <a:ext cx="311150" cy="287338"/>
          </a:xfrm>
          <a:custGeom>
            <a:avLst/>
            <a:gdLst>
              <a:gd name="T0" fmla="*/ 32282850 w 21600"/>
              <a:gd name="T1" fmla="*/ 25423866 h 21600"/>
              <a:gd name="T2" fmla="*/ 32282850 w 21600"/>
              <a:gd name="T3" fmla="*/ 25423866 h 21600"/>
              <a:gd name="T4" fmla="*/ 32282850 w 21600"/>
              <a:gd name="T5" fmla="*/ 25423866 h 21600"/>
              <a:gd name="T6" fmla="*/ 32282850 w 21600"/>
              <a:gd name="T7" fmla="*/ 254238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fld id="{DCF04394-D743-4379-99F5-812A25BF76B2}" type="slidenum">
              <a:rPr lang="fr-FR" altLang="fr-FR" sz="1400">
                <a:latin typeface="Arial" pitchFamily="34" charset="0"/>
                <a:ea typeface="Bodoni SvtyTwo ITC TT-Book" charset="0"/>
                <a:cs typeface="Arial" pitchFamily="34" charset="0"/>
                <a:sym typeface="Arial" pitchFamily="34" charset="0"/>
              </a:rPr>
              <a:pPr algn="ctr" eaLnBrk="1"/>
              <a:t>26</a:t>
            </a:fld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Arial" pitchFamily="34" charset="0"/>
              <a:sym typeface="Bodoni SvtyTwo ITC TT-Book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>
            <p:ph type="title"/>
          </p:nvPr>
        </p:nvSpPr>
        <p:spPr>
          <a:xfrm>
            <a:off x="250825" y="88900"/>
            <a:ext cx="8642350" cy="15113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44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Raclettes </a:t>
            </a:r>
            <a:r>
              <a:rPr lang="fr-FR" altLang="fr-FR" sz="44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(</a:t>
            </a:r>
            <a:r>
              <a:rPr lang="fr-FR" altLang="fr-FR" sz="4400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maryses</a:t>
            </a:r>
            <a:r>
              <a:rPr lang="fr-FR" altLang="fr-FR" sz="44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) </a:t>
            </a:r>
            <a:r>
              <a:rPr lang="fr-FR" altLang="fr-FR" sz="44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de caoutchouc</a:t>
            </a:r>
            <a:endParaRPr lang="fr-FR" altLang="fr-FR" dirty="0" smtClean="0"/>
          </a:p>
        </p:txBody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382588" indent="-342900" defTabSz="914400" eaLnBrk="1">
              <a:spcBef>
                <a:spcPts val="700"/>
              </a:spcBef>
              <a:buClr>
                <a:srgbClr val="000000"/>
              </a:buClr>
              <a:buFontTx/>
              <a:buChar char="•"/>
            </a:pPr>
            <a:r>
              <a:rPr lang="fr-FR" altLang="fr-FR" sz="3200" smtClean="0">
                <a:latin typeface="Arial" pitchFamily="34" charset="0"/>
                <a:cs typeface="Arial" pitchFamily="34" charset="0"/>
                <a:sym typeface="Arial" pitchFamily="34" charset="0"/>
              </a:rPr>
              <a:t>Permettent de corner efficacement.</a:t>
            </a:r>
            <a:endParaRPr lang="fr-FR" altLang="fr-FR" smtClean="0"/>
          </a:p>
        </p:txBody>
      </p:sp>
      <p:pic>
        <p:nvPicPr>
          <p:cNvPr id="47109" name="Picture 4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349500"/>
            <a:ext cx="460851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"/>
          <p:cNvSpPr>
            <a:spLocks/>
          </p:cNvSpPr>
          <p:nvPr/>
        </p:nvSpPr>
        <p:spPr bwMode="auto">
          <a:xfrm>
            <a:off x="7462838" y="6245225"/>
            <a:ext cx="311150" cy="287338"/>
          </a:xfrm>
          <a:custGeom>
            <a:avLst/>
            <a:gdLst>
              <a:gd name="T0" fmla="*/ 32282850 w 21600"/>
              <a:gd name="T1" fmla="*/ 25423866 h 21600"/>
              <a:gd name="T2" fmla="*/ 32282850 w 21600"/>
              <a:gd name="T3" fmla="*/ 25423866 h 21600"/>
              <a:gd name="T4" fmla="*/ 32282850 w 21600"/>
              <a:gd name="T5" fmla="*/ 25423866 h 21600"/>
              <a:gd name="T6" fmla="*/ 32282850 w 21600"/>
              <a:gd name="T7" fmla="*/ 254238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fld id="{4388BFF7-02B4-4B57-B330-0B6710672297}" type="slidenum">
              <a:rPr lang="fr-FR" altLang="fr-FR" sz="1400">
                <a:latin typeface="Arial" pitchFamily="34" charset="0"/>
                <a:ea typeface="Bodoni SvtyTwo ITC TT-Book" charset="0"/>
                <a:cs typeface="Arial" pitchFamily="34" charset="0"/>
                <a:sym typeface="Arial" pitchFamily="34" charset="0"/>
              </a:rPr>
              <a:pPr algn="ctr" eaLnBrk="1"/>
              <a:t>27</a:t>
            </a:fld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Arial" pitchFamily="34" charset="0"/>
              <a:sym typeface="Bodoni SvtyTwo ITC TT-Book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>
            <p:ph type="title"/>
          </p:nvPr>
        </p:nvSpPr>
        <p:spPr>
          <a:xfrm>
            <a:off x="457200" y="88900"/>
            <a:ext cx="8229600" cy="15113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44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Pinceau</a:t>
            </a:r>
            <a:endParaRPr lang="fr-FR" altLang="fr-FR" dirty="0" smtClean="0"/>
          </a:p>
        </p:txBody>
      </p:sp>
      <p:sp>
        <p:nvSpPr>
          <p:cNvPr id="48132" name="Rectangle 3"/>
          <p:cNvSpPr>
            <a:spLocks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382588" indent="-342900" defTabSz="914400" eaLnBrk="1">
              <a:spcBef>
                <a:spcPts val="700"/>
              </a:spcBef>
              <a:buClr>
                <a:srgbClr val="000000"/>
              </a:buClr>
              <a:buFontTx/>
              <a:buChar char="•"/>
            </a:pPr>
            <a:r>
              <a:rPr lang="fr-FR" altLang="fr-FR" sz="3200" smtClean="0">
                <a:latin typeface="Arial" pitchFamily="34" charset="0"/>
                <a:cs typeface="Arial" pitchFamily="34" charset="0"/>
                <a:sym typeface="Arial" pitchFamily="34" charset="0"/>
              </a:rPr>
              <a:t>Dorer les pièces de pâtisserie avant cuisson, lustrer les grillades…</a:t>
            </a:r>
            <a:endParaRPr lang="fr-FR" altLang="fr-FR" smtClean="0"/>
          </a:p>
        </p:txBody>
      </p:sp>
      <p:pic>
        <p:nvPicPr>
          <p:cNvPr id="48133" name="Picture 4" descr="pinceau-de-cuisine-plat-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68638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/>
          <p:cNvGrpSpPr>
            <a:grpSpLocks/>
          </p:cNvGrpSpPr>
          <p:nvPr/>
        </p:nvGrpSpPr>
        <p:grpSpPr bwMode="auto">
          <a:xfrm>
            <a:off x="685800" y="1295400"/>
            <a:ext cx="4191000" cy="482600"/>
            <a:chOff x="0" y="0"/>
            <a:chExt cx="4191000" cy="482600"/>
          </a:xfrm>
        </p:grpSpPr>
        <p:sp>
          <p:nvSpPr>
            <p:cNvPr id="13314" name="AutoShape 2"/>
            <p:cNvSpPr>
              <a:spLocks/>
            </p:cNvSpPr>
            <p:nvPr/>
          </p:nvSpPr>
          <p:spPr bwMode="auto">
            <a:xfrm>
              <a:off x="0" y="0"/>
              <a:ext cx="4191000" cy="482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400"/>
                </a:spcBef>
                <a:defRPr/>
              </a:pPr>
              <a:endParaRPr lang="fr-FR" altLang="fr-FR" sz="24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12299" name="AutoShape 3"/>
            <p:cNvSpPr>
              <a:spLocks/>
            </p:cNvSpPr>
            <p:nvPr/>
          </p:nvSpPr>
          <p:spPr bwMode="auto">
            <a:xfrm>
              <a:off x="0" y="0"/>
              <a:ext cx="4191000" cy="368300"/>
            </a:xfrm>
            <a:custGeom>
              <a:avLst/>
              <a:gdLst>
                <a:gd name="T0" fmla="*/ 2147483647 w 21600"/>
                <a:gd name="T1" fmla="*/ 53538680 h 21600"/>
                <a:gd name="T2" fmla="*/ 2147483647 w 21600"/>
                <a:gd name="T3" fmla="*/ 53538680 h 21600"/>
                <a:gd name="T4" fmla="*/ 2147483647 w 21600"/>
                <a:gd name="T5" fmla="*/ 53538680 h 21600"/>
                <a:gd name="T6" fmla="*/ 2147483647 w 21600"/>
                <a:gd name="T7" fmla="*/ 5353868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algn="ctr" eaLnBrk="1">
                <a:spcBef>
                  <a:spcPts val="1400"/>
                </a:spcBef>
              </a:pPr>
              <a:r>
                <a:rPr lang="fr-FR" altLang="fr-FR" sz="2400" b="1">
                  <a:solidFill>
                    <a:srgbClr val="0000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Trancheuse à viande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581400" y="2362200"/>
            <a:ext cx="4724400" cy="965200"/>
            <a:chOff x="0" y="0"/>
            <a:chExt cx="4724400" cy="965200"/>
          </a:xfrm>
        </p:grpSpPr>
        <p:sp>
          <p:nvSpPr>
            <p:cNvPr id="13317" name="AutoShape 5"/>
            <p:cNvSpPr>
              <a:spLocks/>
            </p:cNvSpPr>
            <p:nvPr/>
          </p:nvSpPr>
          <p:spPr bwMode="auto">
            <a:xfrm>
              <a:off x="0" y="0"/>
              <a:ext cx="4724400" cy="965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600"/>
                </a:spcBef>
                <a:defRPr/>
              </a:pPr>
              <a:endParaRPr lang="fr-FR" altLang="fr-FR" sz="2400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297" name="AutoShape 6"/>
            <p:cNvSpPr>
              <a:spLocks/>
            </p:cNvSpPr>
            <p:nvPr/>
          </p:nvSpPr>
          <p:spPr bwMode="auto">
            <a:xfrm>
              <a:off x="0" y="0"/>
              <a:ext cx="4724400" cy="368300"/>
            </a:xfrm>
            <a:custGeom>
              <a:avLst/>
              <a:gdLst>
                <a:gd name="T0" fmla="*/ 2147483647 w 21600"/>
                <a:gd name="T1" fmla="*/ 53538680 h 21600"/>
                <a:gd name="T2" fmla="*/ 2147483647 w 21600"/>
                <a:gd name="T3" fmla="*/ 53538680 h 21600"/>
                <a:gd name="T4" fmla="*/ 2147483647 w 21600"/>
                <a:gd name="T5" fmla="*/ 53538680 h 21600"/>
                <a:gd name="T6" fmla="*/ 2147483647 w 21600"/>
                <a:gd name="T7" fmla="*/ 5353868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algn="ctr" eaLnBrk="1">
                <a:spcBef>
                  <a:spcPts val="1600"/>
                </a:spcBef>
              </a:pPr>
              <a:r>
                <a:rPr lang="fr-FR" altLang="fr-FR" sz="2400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Disque lame rotatif sur un plateau.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3419475" y="4941888"/>
            <a:ext cx="5257800" cy="831850"/>
            <a:chOff x="0" y="0"/>
            <a:chExt cx="5257800" cy="831850"/>
          </a:xfrm>
        </p:grpSpPr>
        <p:sp>
          <p:nvSpPr>
            <p:cNvPr id="13320" name="AutoShape 8"/>
            <p:cNvSpPr>
              <a:spLocks/>
            </p:cNvSpPr>
            <p:nvPr/>
          </p:nvSpPr>
          <p:spPr bwMode="auto">
            <a:xfrm>
              <a:off x="0" y="0"/>
              <a:ext cx="5257800" cy="8318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9FFCC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400"/>
                </a:spcBef>
                <a:defRPr/>
              </a:pPr>
              <a:endParaRPr lang="fr-FR" altLang="fr-FR" sz="24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12295" name="AutoShape 9"/>
            <p:cNvSpPr>
              <a:spLocks/>
            </p:cNvSpPr>
            <p:nvPr/>
          </p:nvSpPr>
          <p:spPr bwMode="auto">
            <a:xfrm>
              <a:off x="0" y="0"/>
              <a:ext cx="5257800" cy="736600"/>
            </a:xfrm>
            <a:custGeom>
              <a:avLst/>
              <a:gdLst>
                <a:gd name="T0" fmla="*/ 2147483647 w 21600"/>
                <a:gd name="T1" fmla="*/ 428309438 h 21600"/>
                <a:gd name="T2" fmla="*/ 2147483647 w 21600"/>
                <a:gd name="T3" fmla="*/ 428309438 h 21600"/>
                <a:gd name="T4" fmla="*/ 2147483647 w 21600"/>
                <a:gd name="T5" fmla="*/ 428309438 h 21600"/>
                <a:gd name="T6" fmla="*/ 2147483647 w 21600"/>
                <a:gd name="T7" fmla="*/ 4283094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algn="ctr" eaLnBrk="1">
                <a:spcBef>
                  <a:spcPts val="1400"/>
                </a:spcBef>
              </a:pPr>
              <a:r>
                <a:rPr lang="fr-FR" altLang="fr-FR" sz="24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Trancher finement une pièce de viande ou de charcuterie.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pic>
        <p:nvPicPr>
          <p:cNvPr id="12293" name="Picture 10" descr="TOPAZ%20220%20CE-2010-05-12-18-27-34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27622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/>
          </p:cNvSpPr>
          <p:nvPr/>
        </p:nvSpPr>
        <p:spPr bwMode="auto">
          <a:xfrm>
            <a:off x="7359650" y="6248400"/>
            <a:ext cx="292100" cy="285750"/>
          </a:xfrm>
          <a:custGeom>
            <a:avLst/>
            <a:gdLst>
              <a:gd name="T0" fmla="*/ 26708975 w 21600"/>
              <a:gd name="T1" fmla="*/ 25004673 h 21600"/>
              <a:gd name="T2" fmla="*/ 26708975 w 21600"/>
              <a:gd name="T3" fmla="*/ 25004673 h 21600"/>
              <a:gd name="T4" fmla="*/ 26708975 w 21600"/>
              <a:gd name="T5" fmla="*/ 25004673 h 21600"/>
              <a:gd name="T6" fmla="*/ 26708975 w 21600"/>
              <a:gd name="T7" fmla="*/ 250046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/>
            <a:fld id="{207C821D-E1C5-4AE5-9018-7D68AC7D84B2}" type="slidenum">
              <a:rPr lang="fr-FR" altLang="fr-FR" sz="1400">
                <a:latin typeface="Times New Roman" pitchFamily="18" charset="0"/>
                <a:ea typeface="Bodoni SvtyTwo ITC TT-Book" charset="0"/>
                <a:cs typeface="Times New Roman" pitchFamily="18" charset="0"/>
                <a:sym typeface="Times New Roman" pitchFamily="18" charset="0"/>
              </a:rPr>
              <a:pPr algn="ctr" eaLnBrk="1"/>
              <a:t>4</a:t>
            </a:fld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Times New Roman" pitchFamily="18" charset="0"/>
              <a:sym typeface="Bodoni SvtyTwo ITC TT-Book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4822825" cy="1052513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4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La girafe</a:t>
            </a:r>
            <a:endParaRPr lang="fr-FR" altLang="fr-FR" smtClean="0"/>
          </a:p>
        </p:txBody>
      </p:sp>
      <p:sp>
        <p:nvSpPr>
          <p:cNvPr id="13316" name="Rectangle 3"/>
          <p:cNvSpPr>
            <a:spLocks noChangeArrowheads="1"/>
          </p:cNvSpPr>
          <p:nvPr>
            <p:ph type="body" idx="1"/>
          </p:nvPr>
        </p:nvSpPr>
        <p:spPr>
          <a:xfrm>
            <a:off x="4932363" y="476250"/>
            <a:ext cx="3671887" cy="5905500"/>
          </a:xfrm>
        </p:spPr>
        <p:txBody>
          <a:bodyPr lIns="0" tIns="0" rIns="0" bIns="0"/>
          <a:lstStyle/>
          <a:p>
            <a:pPr marL="296863" indent="-257175" defTabSz="914400" eaLnBrk="1">
              <a:lnSpc>
                <a:spcPct val="90000"/>
              </a:lnSpc>
              <a:spcBef>
                <a:spcPts val="700"/>
              </a:spcBef>
              <a:buFont typeface="Times New Roman" pitchFamily="18" charset="0"/>
              <a:buChar char="•"/>
            </a:pPr>
            <a:r>
              <a:rPr lang="fr-FR" altLang="fr-FR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La girafe est aussi appelée fouet ou mixeur</a:t>
            </a:r>
            <a:r>
              <a:rPr lang="fr-FR" altLang="fr-FR" sz="2400" i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fr-FR" altLang="fr-FR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plongeant. Elle permet de réduire les légumes en purée, d'émulsionner et d'homogénéiser certaines sauces. Elle permet de travailler directement dans le récipient de cuisson et limite grâce à ceci les manipulations ou transvasements. La girafe est un appareil qui est très dangereux et à manipuler avec précaution.</a:t>
            </a:r>
            <a:endParaRPr lang="fr-FR" altLang="fr-FR" smtClean="0"/>
          </a:p>
        </p:txBody>
      </p:sp>
      <p:pic>
        <p:nvPicPr>
          <p:cNvPr id="13317" name="Picture 4" descr="mixer_plongeant_mp_160_vv_robot_coupe_01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3654425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>
            <p:ph type="title"/>
          </p:nvPr>
        </p:nvSpPr>
        <p:spPr>
          <a:xfrm>
            <a:off x="684213" y="0"/>
            <a:ext cx="7772400" cy="900113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2400" smtClean="0">
                <a:solidFill>
                  <a:srgbClr val="0000FF"/>
                </a:solidFill>
                <a:latin typeface="Arial" pitchFamily="34" charset="0"/>
                <a:ea typeface="Papyrus" pitchFamily="66" charset="0"/>
                <a:cs typeface="Arial" pitchFamily="34" charset="0"/>
                <a:sym typeface="Papyrus" pitchFamily="66" charset="0"/>
              </a:rPr>
              <a:t>LES  ÉNERGIES  UTILISÉES</a:t>
            </a:r>
            <a:endParaRPr lang="fr-FR" altLang="fr-FR" sz="1600" smtClean="0">
              <a:latin typeface="Arial" pitchFamily="34" charset="0"/>
              <a:ea typeface="Papyrus" pitchFamily="66" charset="0"/>
              <a:cs typeface="Arial" pitchFamily="34" charset="0"/>
            </a:endParaRPr>
          </a:p>
        </p:txBody>
      </p:sp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88900" y="1125538"/>
          <a:ext cx="9055100" cy="5037137"/>
        </p:xfrm>
        <a:graphic>
          <a:graphicData uri="http://schemas.openxmlformats.org/drawingml/2006/table">
            <a:tbl>
              <a:tblPr/>
              <a:tblGrid>
                <a:gridCol w="2773363"/>
                <a:gridCol w="3044825"/>
                <a:gridCol w="3236912"/>
              </a:tblGrid>
              <a:tr h="398463"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ENERGIES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AVANTAGES</a:t>
                      </a: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INCONVENIENTS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1617662"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apyrus" pitchFamily="66" charset="0"/>
                        <a:cs typeface="Arial" panose="020B0604020202020204" pitchFamily="34" charset="0"/>
                        <a:sym typeface="Papyrus" pitchFamily="66" charset="0"/>
                      </a:endParaRP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ELECTRICITE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Souplesse – propreté ( aucune nuisance)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Facilité de réglage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Régularité de chauffe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Aucun stockage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Paiement après consommation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Pas de bruits, pas d’odeur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Branchement spécial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Abonnement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Coût relativement élevé en utilisation pendant les heure de pointe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74"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apyrus" pitchFamily="66" charset="0"/>
                        <a:cs typeface="Arial" panose="020B0604020202020204" pitchFamily="34" charset="0"/>
                        <a:sym typeface="Papyrus" pitchFamily="66" charset="0"/>
                      </a:endParaRP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GAZ NATUREL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Propreté ( non toxique )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Facilité de réglage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Aucun stockage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Paiement après consommation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Combustible idéal pour les réchauds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Branchement spécial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Abonnement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Arrivée d’air frais constant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Évacuation des gaz brûlés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apyrus" pitchFamily="66" charset="0"/>
                        <a:cs typeface="Arial" panose="020B0604020202020204" pitchFamily="34" charset="0"/>
                        <a:sym typeface="Papyrus" pitchFamily="66" charset="0"/>
                      </a:endParaRP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GAZ PROPANE ou BUTANE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Propreté ( non toxique )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Facilité de réglage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Utilisable pour les réchauds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Location ou achat d’une cuve de stockage aux normes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Arrivée d’air constant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Paiement avant consommation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9050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2800" smtClean="0">
                <a:latin typeface="Arial" pitchFamily="34" charset="0"/>
                <a:ea typeface="Papyrus" pitchFamily="66" charset="0"/>
                <a:cs typeface="Arial" pitchFamily="34" charset="0"/>
                <a:sym typeface="Papyrus" pitchFamily="66" charset="0"/>
              </a:rPr>
              <a:t>PIANO OU MODULE DE CUISSON</a:t>
            </a:r>
            <a:endParaRPr lang="fr-FR" altLang="fr-FR" smtClean="0">
              <a:latin typeface="Arial" pitchFamily="34" charset="0"/>
              <a:ea typeface="Papyrus" pitchFamily="66" charset="0"/>
              <a:cs typeface="Arial" pitchFamily="34" charset="0"/>
            </a:endParaRPr>
          </a:p>
        </p:txBody>
      </p:sp>
      <p:sp>
        <p:nvSpPr>
          <p:cNvPr id="19459" name="AutoShape 2"/>
          <p:cNvSpPr>
            <a:spLocks/>
          </p:cNvSpPr>
          <p:nvPr/>
        </p:nvSpPr>
        <p:spPr bwMode="auto">
          <a:xfrm>
            <a:off x="5791200" y="4038600"/>
            <a:ext cx="1524000" cy="328613"/>
          </a:xfrm>
          <a:custGeom>
            <a:avLst/>
            <a:gdLst>
              <a:gd name="T0" fmla="*/ 2147483647 w 21600"/>
              <a:gd name="T1" fmla="*/ 38029272 h 21600"/>
              <a:gd name="T2" fmla="*/ 2147483647 w 21600"/>
              <a:gd name="T3" fmla="*/ 38029272 h 21600"/>
              <a:gd name="T4" fmla="*/ 2147483647 w 21600"/>
              <a:gd name="T5" fmla="*/ 38029272 h 21600"/>
              <a:gd name="T6" fmla="*/ 2147483647 w 21600"/>
              <a:gd name="T7" fmla="*/ 380292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9688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eaLnBrk="1">
              <a:spcBef>
                <a:spcPts val="1300"/>
              </a:spcBef>
            </a:pPr>
            <a:r>
              <a:rPr lang="fr-FR" altLang="fr-FR" sz="2400">
                <a:latin typeface="Times New Roman" pitchFamily="18" charset="0"/>
                <a:ea typeface="Bodoni SvtyTwo ITC TT-Book" charset="0"/>
                <a:cs typeface="Times New Roman" pitchFamily="18" charset="0"/>
                <a:sym typeface="Times New Roman" pitchFamily="18" charset="0"/>
              </a:rPr>
              <a:t> 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Times New Roman" pitchFamily="18" charset="0"/>
              <a:sym typeface="Bodoni SvtyTwo ITC TT-Book" charset="0"/>
            </a:endParaRPr>
          </a:p>
        </p:txBody>
      </p:sp>
      <p:pic>
        <p:nvPicPr>
          <p:cNvPr id="19460" name="Picture 3" descr="image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365625"/>
            <a:ext cx="4038600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4" descr="Piano%206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2881312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5" descr="piano-central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35242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xfrm>
            <a:off x="1042988" y="404813"/>
            <a:ext cx="3581400" cy="16002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3200" smtClean="0">
                <a:latin typeface="Arial" pitchFamily="34" charset="0"/>
                <a:ea typeface="Papyrus" pitchFamily="66" charset="0"/>
                <a:cs typeface="Arial" pitchFamily="34" charset="0"/>
                <a:sym typeface="Papyrus" pitchFamily="66" charset="0"/>
              </a:rPr>
              <a:t>Four convoyeur</a:t>
            </a:r>
            <a:endParaRPr lang="fr-FR" altLang="fr-FR" smtClean="0">
              <a:latin typeface="Arial" pitchFamily="34" charset="0"/>
              <a:ea typeface="Papyrus" pitchFamily="66" charset="0"/>
              <a:cs typeface="Arial" pitchFamily="34" charset="0"/>
            </a:endParaRPr>
          </a:p>
        </p:txBody>
      </p:sp>
      <p:pic>
        <p:nvPicPr>
          <p:cNvPr id="21507" name="Picture 2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38100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AutoShape 3"/>
          <p:cNvSpPr>
            <a:spLocks/>
          </p:cNvSpPr>
          <p:nvPr/>
        </p:nvSpPr>
        <p:spPr bwMode="auto">
          <a:xfrm>
            <a:off x="5364163" y="5300663"/>
            <a:ext cx="3505200" cy="622300"/>
          </a:xfrm>
          <a:custGeom>
            <a:avLst/>
            <a:gdLst>
              <a:gd name="T0" fmla="*/ 2147483647 w 21600"/>
              <a:gd name="T1" fmla="*/ 258262826 h 21600"/>
              <a:gd name="T2" fmla="*/ 2147483647 w 21600"/>
              <a:gd name="T3" fmla="*/ 258262826 h 21600"/>
              <a:gd name="T4" fmla="*/ 2147483647 w 21600"/>
              <a:gd name="T5" fmla="*/ 258262826 h 21600"/>
              <a:gd name="T6" fmla="*/ 2147483647 w 21600"/>
              <a:gd name="T7" fmla="*/ 25826282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9688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eaLnBrk="1">
              <a:spcBef>
                <a:spcPts val="2400"/>
              </a:spcBef>
            </a:pPr>
            <a:r>
              <a:rPr lang="fr-FR" altLang="fr-FR" sz="3200">
                <a:latin typeface="Arial" pitchFamily="34" charset="0"/>
                <a:ea typeface="Papyrus" pitchFamily="66" charset="0"/>
                <a:cs typeface="Arial" pitchFamily="34" charset="0"/>
                <a:sym typeface="Papyrus" pitchFamily="66" charset="0"/>
              </a:rPr>
              <a:t>         Salamandre</a:t>
            </a:r>
            <a:endParaRPr lang="fr-FR" altLang="fr-FR">
              <a:solidFill>
                <a:srgbClr val="363636"/>
              </a:solidFill>
              <a:latin typeface="Arial" pitchFamily="34" charset="0"/>
              <a:ea typeface="Bodoni SvtyTwo ITC TT-Book" charset="0"/>
              <a:cs typeface="Arial" pitchFamily="34" charset="0"/>
              <a:sym typeface="Bodoni SvtyTwo ITC TT-Book" charset="0"/>
            </a:endParaRPr>
          </a:p>
        </p:txBody>
      </p:sp>
      <p:pic>
        <p:nvPicPr>
          <p:cNvPr id="21509" name="Picture 4" descr="Salamandre600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60575"/>
            <a:ext cx="3025775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  <p:bldP spid="225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9050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3600" smtClean="0">
                <a:latin typeface="Arial" pitchFamily="34" charset="0"/>
                <a:ea typeface="Papyrus" pitchFamily="66" charset="0"/>
                <a:cs typeface="Arial" pitchFamily="34" charset="0"/>
                <a:sym typeface="Papyrus" pitchFamily="66" charset="0"/>
              </a:rPr>
              <a:t>Plaque à induction</a:t>
            </a:r>
            <a:endParaRPr lang="fr-FR" altLang="fr-FR" sz="1400" smtClean="0">
              <a:latin typeface="Arial" pitchFamily="34" charset="0"/>
              <a:ea typeface="Papyrus" pitchFamily="66" charset="0"/>
              <a:cs typeface="Arial" pitchFamily="34" charset="0"/>
            </a:endParaRPr>
          </a:p>
        </p:txBody>
      </p:sp>
      <p:graphicFrame>
        <p:nvGraphicFramePr>
          <p:cNvPr id="23554" name="Group 2"/>
          <p:cNvGraphicFramePr>
            <a:graphicFrameLocks noGrp="1"/>
          </p:cNvGraphicFramePr>
          <p:nvPr/>
        </p:nvGraphicFramePr>
        <p:xfrm>
          <a:off x="611188" y="1339850"/>
          <a:ext cx="8229600" cy="2767013"/>
        </p:xfrm>
        <a:graphic>
          <a:graphicData uri="http://schemas.openxmlformats.org/drawingml/2006/table">
            <a:tbl>
              <a:tblPr/>
              <a:tblGrid>
                <a:gridCol w="4062413"/>
                <a:gridCol w="4167187"/>
              </a:tblGrid>
              <a:tr h="584200"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AVANTAGES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INCONVENIENTS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182813"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Mise en marche instantanée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Économie d’énergie, seule la surface du récipient et son contenu s’échauffent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Réglages facile et immédiat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Conditions de travail améliorées: la plaque à induction reste froide et le nettoyage est facilité</a:t>
                      </a:r>
                      <a:endParaRPr kumimoji="0" lang="fr-FR" alt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Coût du matériel encore élevé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Emploi de récipient en métal magnétique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Maintenance réservée à des spécialistes</a:t>
                      </a:r>
                      <a:endParaRPr kumimoji="0" lang="fr-FR" alt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42" name="Picture 19" descr="41WhLCjWi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05263"/>
            <a:ext cx="25209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3" name="Picture 20" descr="i_473192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3671887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125538"/>
          </a:xfrm>
        </p:spPr>
        <p:txBody>
          <a:bodyPr lIns="0" tIns="0" rIns="0" bIns="0"/>
          <a:lstStyle/>
          <a:p>
            <a:pPr marL="39688" defTabSz="914400" eaLnBrk="1"/>
            <a:r>
              <a:rPr lang="fr-FR" altLang="fr-FR" sz="3200" smtClean="0">
                <a:latin typeface="Arial" pitchFamily="34" charset="0"/>
                <a:ea typeface="Papyrus" pitchFamily="66" charset="0"/>
                <a:cs typeface="Arial" pitchFamily="34" charset="0"/>
                <a:sym typeface="Papyrus" pitchFamily="66" charset="0"/>
              </a:rPr>
              <a:t>Four à micro-ondes</a:t>
            </a:r>
            <a:endParaRPr lang="fr-FR" altLang="fr-FR" sz="1400" smtClean="0">
              <a:latin typeface="Arial" pitchFamily="34" charset="0"/>
              <a:ea typeface="Papyrus" pitchFamily="66" charset="0"/>
              <a:cs typeface="Arial" pitchFamily="34" charset="0"/>
            </a:endParaRPr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3886200" y="3500438"/>
            <a:ext cx="4800600" cy="2933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9688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eaLnBrk="1">
              <a:spcBef>
                <a:spcPts val="1100"/>
              </a:spcBef>
            </a:pPr>
            <a:r>
              <a:rPr lang="fr-FR" altLang="fr-FR" sz="1800" b="1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UTILISATIONS</a:t>
            </a:r>
          </a:p>
          <a:p>
            <a:pPr eaLnBrk="1">
              <a:spcBef>
                <a:spcPts val="1100"/>
              </a:spcBef>
              <a:buClr>
                <a:srgbClr val="99FFCC"/>
              </a:buClr>
              <a:buFont typeface="Wingdings" pitchFamily="2" charset="2"/>
              <a:buChar char="✓"/>
            </a:pPr>
            <a:r>
              <a:rPr lang="fr-FR" altLang="fr-FR" sz="1800" b="1" u="sng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Décongélation</a:t>
            </a:r>
            <a:r>
              <a:rPr lang="fr-FR" altLang="fr-FR" sz="1800" b="1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pâtes, produits cuits, congelés, fruits frais congelés…</a:t>
            </a:r>
          </a:p>
          <a:p>
            <a:pPr eaLnBrk="1">
              <a:spcBef>
                <a:spcPts val="1100"/>
              </a:spcBef>
              <a:buClr>
                <a:srgbClr val="99FFCC"/>
              </a:buClr>
              <a:buFont typeface="Wingdings" pitchFamily="2" charset="2"/>
              <a:buChar char="✓"/>
            </a:pPr>
            <a:r>
              <a:rPr lang="fr-FR" altLang="fr-FR" sz="1800" b="1" u="sng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Réchauffag</a:t>
            </a:r>
            <a:r>
              <a:rPr lang="fr-FR" altLang="fr-FR" sz="1800" b="1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 rapide de préparations</a:t>
            </a:r>
          </a:p>
          <a:p>
            <a:pPr eaLnBrk="1">
              <a:spcBef>
                <a:spcPts val="1100"/>
              </a:spcBef>
              <a:buClr>
                <a:srgbClr val="99FFCC"/>
              </a:buClr>
              <a:buFont typeface="Wingdings" pitchFamily="2" charset="2"/>
              <a:buChar char="✓"/>
            </a:pPr>
            <a:r>
              <a:rPr lang="fr-FR" altLang="fr-FR" sz="1800" b="1" u="sng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Ramollissement</a:t>
            </a:r>
            <a:r>
              <a:rPr lang="fr-FR" altLang="fr-FR" sz="1800" b="1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fondant, beurre…</a:t>
            </a:r>
          </a:p>
          <a:p>
            <a:pPr eaLnBrk="1">
              <a:spcBef>
                <a:spcPts val="1100"/>
              </a:spcBef>
              <a:buClr>
                <a:srgbClr val="99FFCC"/>
              </a:buClr>
              <a:buFont typeface="Wingdings" pitchFamily="2" charset="2"/>
              <a:buChar char="✓"/>
            </a:pPr>
            <a:r>
              <a:rPr lang="fr-FR" altLang="fr-FR" sz="1800" b="1" u="sng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Cuissons</a:t>
            </a:r>
            <a:r>
              <a:rPr lang="fr-FR" altLang="fr-FR" sz="18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fr-FR" altLang="fr-FR" sz="1800" b="1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rapide des poissons, légumes et fruits…</a:t>
            </a:r>
            <a:endParaRPr lang="fr-FR" altLang="fr-FR" dirty="0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468313" y="4437063"/>
            <a:ext cx="2971800" cy="1965325"/>
            <a:chOff x="0" y="0"/>
            <a:chExt cx="2971800" cy="1965325"/>
          </a:xfrm>
        </p:grpSpPr>
        <p:sp>
          <p:nvSpPr>
            <p:cNvPr id="24583" name="AutoShape 7"/>
            <p:cNvSpPr>
              <a:spLocks/>
            </p:cNvSpPr>
            <p:nvPr/>
          </p:nvSpPr>
          <p:spPr bwMode="auto">
            <a:xfrm>
              <a:off x="0" y="0"/>
              <a:ext cx="2971800" cy="1965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ts val="900"/>
                </a:spcBef>
                <a:defRPr/>
              </a:pPr>
              <a:endParaRPr lang="fr-FR" altLang="fr-FR" sz="1400" b="1">
                <a:solidFill>
                  <a:srgbClr val="0000FF"/>
                </a:solidFill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endParaRPr>
            </a:p>
          </p:txBody>
        </p:sp>
        <p:sp>
          <p:nvSpPr>
            <p:cNvPr id="23560" name="AutoShape 8"/>
            <p:cNvSpPr>
              <a:spLocks/>
            </p:cNvSpPr>
            <p:nvPr/>
          </p:nvSpPr>
          <p:spPr bwMode="auto">
            <a:xfrm>
              <a:off x="0" y="0"/>
              <a:ext cx="2971800" cy="19431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eaLnBrk="1">
                <a:spcBef>
                  <a:spcPts val="900"/>
                </a:spcBef>
              </a:pPr>
              <a:r>
                <a:rPr lang="fr-FR" altLang="fr-FR" sz="1400" b="1">
                  <a:solidFill>
                    <a:srgbClr val="0000FF"/>
                  </a:solidFill>
                  <a:latin typeface="Comic Sans MS Bold" charset="0"/>
                  <a:ea typeface="Comic Sans MS Bold" charset="0"/>
                  <a:cs typeface="Comic Sans MS Bold" charset="0"/>
                  <a:sym typeface="Comic Sans MS Bold" charset="0"/>
                </a:rPr>
                <a:t>Le chauffage des préparations nécessite l’utilisation de matériaux pouvant être traversés par des ondes électromagnétiques, comme le verre, la céramique, les matières plastiques, la porcelaine, les faïences, le carton, à l’exception des métaux.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pic>
        <p:nvPicPr>
          <p:cNvPr id="23558" name="Picture 9" descr="8a700cf6-73c7-d698-e637-e409f3ed2586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7196"/>
            <a:ext cx="3240088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 bldLvl="5" autoUpdateAnimBg="0"/>
    </p:bldLst>
  </p:timing>
</p:sld>
</file>

<file path=ppt/theme/theme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5B5B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7D7D8"/>
      </a:accent5>
      <a:accent6>
        <a:srgbClr val="2D2D8A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5B5B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7D7D8"/>
      </a:accent5>
      <a:accent6>
        <a:srgbClr val="2D2D8A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5B5B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7D7D8"/>
      </a:accent5>
      <a:accent6>
        <a:srgbClr val="2D2D8A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3_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5B5B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7D7D8"/>
      </a:accent5>
      <a:accent6>
        <a:srgbClr val="2D2D8A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4_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5B5B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7D7D8"/>
      </a:accent5>
      <a:accent6>
        <a:srgbClr val="2D2D8A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5B5B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7D7D8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543</Words>
  <Application>Microsoft Office PowerPoint</Application>
  <PresentationFormat>Affichage à l'écran (4:3)</PresentationFormat>
  <Paragraphs>99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27</vt:i4>
      </vt:variant>
    </vt:vector>
  </HeadingPairs>
  <TitlesOfParts>
    <vt:vector size="46" baseType="lpstr">
      <vt:lpstr>Bodoni SvtyTwo ITC TT-Book</vt:lpstr>
      <vt:lpstr>Arial</vt:lpstr>
      <vt:lpstr>Helvetica</vt:lpstr>
      <vt:lpstr>Avenir</vt:lpstr>
      <vt:lpstr>Times New Roman</vt:lpstr>
      <vt:lpstr>Papyrus</vt:lpstr>
      <vt:lpstr>Lucida Grande</vt:lpstr>
      <vt:lpstr>Comic Sans MS</vt:lpstr>
      <vt:lpstr>Times New Roman Bold</vt:lpstr>
      <vt:lpstr>Wingdings</vt:lpstr>
      <vt:lpstr>Comic Sans MS Bold</vt:lpstr>
      <vt:lpstr>Verdana Bold</vt:lpstr>
      <vt:lpstr>Verdana</vt:lpstr>
      <vt:lpstr>Gill Sans</vt:lpstr>
      <vt:lpstr>Thème Office</vt:lpstr>
      <vt:lpstr>1_Thème Office</vt:lpstr>
      <vt:lpstr>2_Thème Office</vt:lpstr>
      <vt:lpstr>3_Thème Office</vt:lpstr>
      <vt:lpstr>4_Thème Office</vt:lpstr>
      <vt:lpstr>Présentation PowerPoint</vt:lpstr>
      <vt:lpstr>Présentation PowerPoint</vt:lpstr>
      <vt:lpstr>Présentation PowerPoint</vt:lpstr>
      <vt:lpstr>La girafe</vt:lpstr>
      <vt:lpstr>LES  ÉNERGIES  UTILISÉES</vt:lpstr>
      <vt:lpstr>PIANO OU MODULE DE CUISSON</vt:lpstr>
      <vt:lpstr>Four convoyeur</vt:lpstr>
      <vt:lpstr>Plaque à induction</vt:lpstr>
      <vt:lpstr>Four à micro-ondes</vt:lpstr>
      <vt:lpstr>Matériel frigorifique</vt:lpstr>
      <vt:lpstr>LE PETIT MATERIEL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Spatules plates ou coudées</vt:lpstr>
      <vt:lpstr>Pinces</vt:lpstr>
      <vt:lpstr>Présentation PowerPoint</vt:lpstr>
      <vt:lpstr>Raclettes (maryses) de caoutchouc</vt:lpstr>
      <vt:lpstr>Pinceau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Mongrain Sophie</dc:creator>
  <cp:lastModifiedBy>CSDM</cp:lastModifiedBy>
  <cp:revision>8</cp:revision>
  <dcterms:modified xsi:type="dcterms:W3CDTF">2017-02-27T20:00:24Z</dcterms:modified>
</cp:coreProperties>
</file>