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itchFamily="34" charset="0"/>
        <a:ea typeface="ヒラギノ角ゴ ProN W3" charset="0"/>
        <a:cs typeface="ヒラギノ角ゴ ProN W3" charset="0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76B0EF-D4FF-458B-8350-2C99C11763C2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297553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555FCC-3771-4652-8F28-8E6A9EBA05D7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0585436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A6E69C-E559-47D8-876A-070FDA555AA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5638166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7F6CC6-268C-4B70-93A8-A204095B6758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8919226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326811-66B9-4D39-B803-6B5E8289DDB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041158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EABA2A-54F3-40D2-9692-87EEA7B6480F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789426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753CB9-CF73-496F-84BD-B173C0118D4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021516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881BC6-6BE6-4F57-B9A4-673A70E9B8D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984446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BBB14C-EFDA-446D-A144-0E2DA8AE54F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045952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0A91AF-8625-4067-B4FC-4CB7E010E5D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383996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A74833-F970-4E8E-B61D-42227EAA5AD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448741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>
                <a:sym typeface="Arial" pitchFamily="34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 altLang="fr-FR" smtClean="0">
                <a:sym typeface="Arial" pitchFamily="34" charset="0"/>
              </a:rPr>
              <a:t>Second level</a:t>
            </a:r>
          </a:p>
          <a:p>
            <a:pPr lvl="2"/>
            <a:r>
              <a:rPr lang="en-US" altLang="fr-FR" smtClean="0">
                <a:sym typeface="Arial" pitchFamily="34" charset="0"/>
              </a:rPr>
              <a:t>Third level</a:t>
            </a:r>
          </a:p>
          <a:p>
            <a:pPr lvl="3"/>
            <a:r>
              <a:rPr lang="en-US" altLang="fr-FR" smtClean="0">
                <a:sym typeface="Arial" pitchFamily="34" charset="0"/>
              </a:rPr>
              <a:t>Fourth level</a:t>
            </a:r>
          </a:p>
          <a:p>
            <a:pPr lvl="4"/>
            <a:r>
              <a:rPr lang="en-US" altLang="fr-FR" smtClean="0">
                <a:sym typeface="Arial" pitchFamily="34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>
            <p:ph type="sldNum" sz="quarter" idx="4"/>
          </p:nvPr>
        </p:nvSpPr>
        <p:spPr bwMode="auto">
          <a:xfrm>
            <a:off x="7462838" y="6245225"/>
            <a:ext cx="311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fld id="{D5C5C3D1-CC20-4F9D-B220-372D6AD76366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9pPr>
    </p:titleStyle>
    <p:bodyStyle>
      <a:lvl1pPr marL="382588" indent="-342900" algn="l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681038" indent="-285750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1081088" indent="-228600" algn="l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1538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19954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24526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6pPr>
      <a:lvl7pPr marL="29098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7pPr>
      <a:lvl8pPr marL="33670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8pPr>
      <a:lvl9pPr marL="3824288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>
            <p:ph type="title"/>
          </p:nvPr>
        </p:nvSpPr>
        <p:spPr>
          <a:xfrm>
            <a:off x="609600" y="304800"/>
            <a:ext cx="7772400" cy="1470025"/>
          </a:xfrm>
          <a:ln/>
        </p:spPr>
        <p:txBody>
          <a:bodyPr rIns="81279"/>
          <a:lstStyle/>
          <a:p>
            <a:r>
              <a:rPr lang="en-US" altLang="fr-FR" sz="5400"/>
              <a:t>Les couteaux</a:t>
            </a:r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057400"/>
            <a:ext cx="5000625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39552" y="6309320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Document crée par Olivier Bouton, EMRTM et modifié par S. Mongrain, CSDM, fév. 2017</a:t>
            </a:r>
            <a:endParaRPr lang="fr-CA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D328F-32FD-4C0B-9DC6-A3E9DFACA07E}" type="slidenum">
              <a:rPr lang="en-US" altLang="fr-FR"/>
              <a:pPr/>
              <a:t>10</a:t>
            </a:fld>
            <a:endParaRPr lang="en-US" altLang="fr-FR"/>
          </a:p>
        </p:txBody>
      </p:sp>
      <p:sp>
        <p:nvSpPr>
          <p:cNvPr id="1126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Couteau à jambon</a:t>
            </a:r>
          </a:p>
        </p:txBody>
      </p:sp>
      <p:sp>
        <p:nvSpPr>
          <p:cNvPr id="11266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Lame flexible à olive, sert à couper des tranches fines et minces de jambon, saumon fumé ou mariné.</a:t>
            </a:r>
          </a:p>
        </p:txBody>
      </p:sp>
      <p:pic>
        <p:nvPicPr>
          <p:cNvPr id="1126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860800"/>
            <a:ext cx="571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62342-C24B-4CF0-82BB-DF98ED1F0A98}" type="slidenum">
              <a:rPr lang="en-US" altLang="fr-FR"/>
              <a:pPr/>
              <a:t>11</a:t>
            </a:fld>
            <a:endParaRPr lang="en-US" altLang="fr-FR"/>
          </a:p>
        </p:txBody>
      </p:sp>
      <p:sp>
        <p:nvSpPr>
          <p:cNvPr id="1228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Ciseaux à poissons</a:t>
            </a:r>
          </a:p>
        </p:txBody>
      </p:sp>
      <p:sp>
        <p:nvSpPr>
          <p:cNvPr id="1229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ébarber les poissons.</a:t>
            </a:r>
          </a:p>
        </p:txBody>
      </p:sp>
      <p:pic>
        <p:nvPicPr>
          <p:cNvPr id="1229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2667000"/>
            <a:ext cx="635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FE68A-CBE5-4C43-9E58-D293770E791D}" type="slidenum">
              <a:rPr lang="en-US" altLang="fr-FR"/>
              <a:pPr/>
              <a:t>12</a:t>
            </a:fld>
            <a:endParaRPr lang="en-US" altLang="fr-FR"/>
          </a:p>
        </p:txBody>
      </p:sp>
      <p:pic>
        <p:nvPicPr>
          <p:cNvPr id="13313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05038"/>
            <a:ext cx="419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382838"/>
            <a:ext cx="2705100" cy="447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Couteau à huîtres</a:t>
            </a:r>
          </a:p>
        </p:txBody>
      </p:sp>
      <p:sp>
        <p:nvSpPr>
          <p:cNvPr id="13316" name="Rectangle 4"/>
          <p:cNvSpPr>
            <a:spLocks noChangeArrowheads="1"/>
          </p:cNvSpPr>
          <p:nvPr>
            <p:ph type="body" idx="1"/>
          </p:nvPr>
        </p:nvSpPr>
        <p:spPr>
          <a:xfrm>
            <a:off x="468313" y="1268413"/>
            <a:ext cx="8229600" cy="5257800"/>
          </a:xfrm>
          <a:ln/>
        </p:spPr>
        <p:txBody>
          <a:bodyPr rIns="132080"/>
          <a:lstStyle/>
          <a:p>
            <a:r>
              <a:rPr lang="en-US" altLang="fr-FR"/>
              <a:t>Sert à ouvrir les huitres mais aussi d’autres coquillages (moules, palourdes…)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716338"/>
            <a:ext cx="77724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Fusil ou queue de rat</a:t>
            </a:r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redonner le fil aux couteaux (le tranchant).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22903-9571-4B1E-BAA4-F9FF5E82440B}" type="slidenum">
              <a:rPr lang="en-US" altLang="fr-FR"/>
              <a:pPr/>
              <a:t>14</a:t>
            </a:fld>
            <a:endParaRPr lang="en-US" altLang="fr-FR"/>
          </a:p>
        </p:txBody>
      </p:sp>
      <p:sp>
        <p:nvSpPr>
          <p:cNvPr id="15361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Vide-pomme</a:t>
            </a:r>
          </a:p>
        </p:txBody>
      </p:sp>
      <p:sp>
        <p:nvSpPr>
          <p:cNvPr id="15362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évider et éliminer le centre (cœur, pépins) des pommes et poires.</a:t>
            </a:r>
          </a:p>
        </p:txBody>
      </p:sp>
      <p:pic>
        <p:nvPicPr>
          <p:cNvPr id="1536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36838"/>
            <a:ext cx="2960687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BFE5C-D851-4319-B0F9-6BB7D7BF8CAE}" type="slidenum">
              <a:rPr lang="en-US" altLang="fr-FR"/>
              <a:pPr/>
              <a:t>15</a:t>
            </a:fld>
            <a:endParaRPr lang="en-US" altLang="fr-FR"/>
          </a:p>
        </p:txBody>
      </p:sp>
      <p:sp>
        <p:nvSpPr>
          <p:cNvPr id="16385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Canneleur</a:t>
            </a:r>
          </a:p>
        </p:txBody>
      </p:sp>
      <p:sp>
        <p:nvSpPr>
          <p:cNvPr id="16386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historier (canneler) les légumes et fruits (carotte, concombre, citron…)</a:t>
            </a:r>
          </a:p>
        </p:txBody>
      </p:sp>
      <p:pic>
        <p:nvPicPr>
          <p:cNvPr id="16387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708275"/>
            <a:ext cx="47625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5335A-66E8-44E7-B082-05013CD90823}" type="slidenum">
              <a:rPr lang="en-US" altLang="fr-FR"/>
              <a:pPr/>
              <a:t>16</a:t>
            </a:fld>
            <a:endParaRPr lang="en-US" altLang="fr-FR"/>
          </a:p>
        </p:txBody>
      </p:sp>
      <p:sp>
        <p:nvSpPr>
          <p:cNvPr id="17409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Zesteur</a:t>
            </a:r>
          </a:p>
        </p:txBody>
      </p:sp>
      <p:sp>
        <p:nvSpPr>
          <p:cNvPr id="17410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faire des zestes d’agrumes.</a:t>
            </a:r>
          </a:p>
        </p:txBody>
      </p:sp>
      <p:pic>
        <p:nvPicPr>
          <p:cNvPr id="1741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81300"/>
            <a:ext cx="33337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420938"/>
            <a:ext cx="3240088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DA535-1F0C-46E3-B7E9-028F530486A9}" type="slidenum">
              <a:rPr lang="en-US" altLang="fr-FR"/>
              <a:pPr/>
              <a:t>17</a:t>
            </a:fld>
            <a:endParaRPr lang="en-US" altLang="fr-FR"/>
          </a:p>
        </p:txBody>
      </p:sp>
      <p:sp>
        <p:nvSpPr>
          <p:cNvPr id="1843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Cuillères à lever les légumes</a:t>
            </a:r>
          </a:p>
        </p:txBody>
      </p:sp>
      <p:sp>
        <p:nvSpPr>
          <p:cNvPr id="18434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Cuillères appelées suivant leurs utilisations (pommes noisettes, parisienne…)</a:t>
            </a:r>
          </a:p>
        </p:txBody>
      </p:sp>
      <p:pic>
        <p:nvPicPr>
          <p:cNvPr id="1843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852738"/>
            <a:ext cx="36703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44972-51BE-40D8-958D-BD31E496ED59}" type="slidenum">
              <a:rPr lang="en-US" altLang="fr-FR"/>
              <a:pPr/>
              <a:t>18</a:t>
            </a:fld>
            <a:endParaRPr lang="en-US" altLang="fr-FR"/>
          </a:p>
        </p:txBody>
      </p:sp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Fourchette diapason</a:t>
            </a:r>
          </a:p>
        </p:txBody>
      </p:sp>
      <p:sp>
        <p:nvSpPr>
          <p:cNvPr id="19458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Pour retourner les pièces supportant d’être piquées (volailles, viandes blanches)</a:t>
            </a:r>
          </a:p>
        </p:txBody>
      </p:sp>
      <p:pic>
        <p:nvPicPr>
          <p:cNvPr id="19459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997200"/>
            <a:ext cx="3240088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997200"/>
            <a:ext cx="314325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73100"/>
            <a:ext cx="8983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11D06-A3D2-407D-A3EA-87AA3C3F1105}" type="slidenum">
              <a:rPr lang="en-US" altLang="fr-FR"/>
              <a:pPr/>
              <a:t>3</a:t>
            </a:fld>
            <a:endParaRPr lang="en-US" altLang="fr-FR"/>
          </a:p>
        </p:txBody>
      </p:sp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Couteau économe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exclusivement à peler (éplucher) les légumes et certains fruits</a:t>
            </a:r>
          </a:p>
        </p:txBody>
      </p:sp>
      <p:pic>
        <p:nvPicPr>
          <p:cNvPr id="4099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636838"/>
            <a:ext cx="4587875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57563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284538"/>
            <a:ext cx="77724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Couteau d’office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Lame de 7 à 11 cm, sert principalement à éplucher et couper les légumes.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284538"/>
            <a:ext cx="77724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Couteau à tourner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à tourner les légumes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288F7-AB35-4B01-9D9D-951BCDB3B74B}" type="slidenum">
              <a:rPr lang="en-US" altLang="fr-FR"/>
              <a:pPr/>
              <a:t>6</a:t>
            </a:fld>
            <a:endParaRPr lang="en-US" altLang="fr-FR"/>
          </a:p>
        </p:txBody>
      </p:sp>
      <p:pic>
        <p:nvPicPr>
          <p:cNvPr id="7169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05263"/>
            <a:ext cx="77724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Filet de sole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Lame flexible de 17 à 20 cm, sert principalement à lever les filets de poisson et occasionnellement à ciseler oignons et échalotes.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Le désosseur</a:t>
            </a:r>
          </a:p>
        </p:txBody>
      </p:sp>
      <p:pic>
        <p:nvPicPr>
          <p:cNvPr id="8194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716338"/>
            <a:ext cx="67437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Lame rigide de 14 à 18 cm, sert à désosser les pièces de viandes crues.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Couteau de chef ou éminceur</a:t>
            </a:r>
          </a:p>
        </p:txBody>
      </p:sp>
      <p:sp>
        <p:nvSpPr>
          <p:cNvPr id="9218" name="Rectangle 2"/>
          <p:cNvSpPr>
            <a:spLocks noChangeArrowheads="1"/>
          </p:cNvSpPr>
          <p:nvPr>
            <p:ph type="body" idx="1"/>
          </p:nvPr>
        </p:nvSpPr>
        <p:spPr>
          <a:xfrm>
            <a:off x="0" y="1268413"/>
            <a:ext cx="6156325" cy="5257800"/>
          </a:xfrm>
          <a:ln/>
        </p:spPr>
        <p:txBody>
          <a:bodyPr rIns="132080"/>
          <a:lstStyle/>
          <a:p>
            <a:r>
              <a:rPr lang="en-US" altLang="fr-FR"/>
              <a:t>Lame rigide et épaisse de 18 à 22 cm, sert à tailler et émincer les légumes.</a:t>
            </a:r>
          </a:p>
        </p:txBody>
      </p:sp>
      <p:pic>
        <p:nvPicPr>
          <p:cNvPr id="9219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557338"/>
            <a:ext cx="2592387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141663"/>
            <a:ext cx="38004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FFF0-4D0F-4FFA-8FA5-22AEC7970BD1}" type="slidenum">
              <a:rPr lang="en-US" altLang="fr-FR"/>
              <a:pPr/>
              <a:t>9</a:t>
            </a:fld>
            <a:endParaRPr lang="en-US" altLang="fr-FR"/>
          </a:p>
        </p:txBody>
      </p:sp>
      <p:pic>
        <p:nvPicPr>
          <p:cNvPr id="10241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778000"/>
            <a:ext cx="50800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>
          <a:ln/>
        </p:spPr>
        <p:txBody>
          <a:bodyPr rIns="81279"/>
          <a:lstStyle/>
          <a:p>
            <a:r>
              <a:rPr lang="en-US" altLang="fr-FR"/>
              <a:t>Couteau scie</a:t>
            </a: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altLang="fr-FR"/>
              <a:t>Sert principalement à couper le pain, le pain de mie, la génoise, les entremets et biscuits.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ヒラギノ角ゴ ProN W3" charset="0"/>
            <a:cs typeface="ヒラギノ角ゴ ProN W3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BE0E3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ヒラギノ角ゴ ProN W3" charset="0"/>
            <a:cs typeface="ヒラギノ角ゴ ProN W3" charset="0"/>
            <a:sym typeface="Arial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Pages>0</Pages>
  <Words>304</Words>
  <Characters>0</Characters>
  <Application>Microsoft Office PowerPoint</Application>
  <PresentationFormat>Affichage à l'écran (4:3)</PresentationFormat>
  <Lines>0</Lines>
  <Paragraphs>45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ヒラギノ角ゴ ProN W3</vt:lpstr>
      <vt:lpstr>Modèle par défaut</vt:lpstr>
      <vt:lpstr>Les couteaux</vt:lpstr>
      <vt:lpstr>Présentation PowerPoint</vt:lpstr>
      <vt:lpstr>Couteau économe</vt:lpstr>
      <vt:lpstr>Couteau d’office</vt:lpstr>
      <vt:lpstr>Couteau à tourner</vt:lpstr>
      <vt:lpstr>Filet de sole</vt:lpstr>
      <vt:lpstr>Le désosseur</vt:lpstr>
      <vt:lpstr>Couteau de chef ou éminceur</vt:lpstr>
      <vt:lpstr>Couteau scie</vt:lpstr>
      <vt:lpstr>Couteau à jambon</vt:lpstr>
      <vt:lpstr>Ciseaux à poissons</vt:lpstr>
      <vt:lpstr>Couteau à huîtres</vt:lpstr>
      <vt:lpstr>Fusil ou queue de rat</vt:lpstr>
      <vt:lpstr>Vide-pomme</vt:lpstr>
      <vt:lpstr>Canneleur</vt:lpstr>
      <vt:lpstr>Zesteur</vt:lpstr>
      <vt:lpstr>Cuillères à lever les légumes</vt:lpstr>
      <vt:lpstr>Fourchette diapason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Mongrain Sophie</dc:creator>
  <cp:lastModifiedBy>CSDM</cp:lastModifiedBy>
  <cp:revision>2</cp:revision>
  <dcterms:modified xsi:type="dcterms:W3CDTF">2017-02-27T20:01:31Z</dcterms:modified>
</cp:coreProperties>
</file>