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39"/>
  </p:notesMasterIdLst>
  <p:handoutMasterIdLst>
    <p:handoutMasterId r:id="rId40"/>
  </p:handoutMasterIdLst>
  <p:sldIdLst>
    <p:sldId id="307" r:id="rId2"/>
    <p:sldId id="323" r:id="rId3"/>
    <p:sldId id="294" r:id="rId4"/>
    <p:sldId id="297" r:id="rId5"/>
    <p:sldId id="296" r:id="rId6"/>
    <p:sldId id="274" r:id="rId7"/>
    <p:sldId id="275" r:id="rId8"/>
    <p:sldId id="279" r:id="rId9"/>
    <p:sldId id="337" r:id="rId10"/>
    <p:sldId id="341" r:id="rId11"/>
    <p:sldId id="342" r:id="rId12"/>
    <p:sldId id="343" r:id="rId13"/>
    <p:sldId id="324" r:id="rId14"/>
    <p:sldId id="346" r:id="rId15"/>
    <p:sldId id="321" r:id="rId16"/>
    <p:sldId id="333" r:id="rId17"/>
    <p:sldId id="310" r:id="rId18"/>
    <p:sldId id="278" r:id="rId19"/>
    <p:sldId id="340" r:id="rId20"/>
    <p:sldId id="334" r:id="rId21"/>
    <p:sldId id="338" r:id="rId22"/>
    <p:sldId id="339" r:id="rId23"/>
    <p:sldId id="336" r:id="rId24"/>
    <p:sldId id="344" r:id="rId25"/>
    <p:sldId id="335" r:id="rId26"/>
    <p:sldId id="329" r:id="rId27"/>
    <p:sldId id="283" r:id="rId28"/>
    <p:sldId id="313" r:id="rId29"/>
    <p:sldId id="332" r:id="rId30"/>
    <p:sldId id="330" r:id="rId31"/>
    <p:sldId id="311" r:id="rId32"/>
    <p:sldId id="322" r:id="rId33"/>
    <p:sldId id="328" r:id="rId34"/>
    <p:sldId id="347" r:id="rId35"/>
    <p:sldId id="280" r:id="rId36"/>
    <p:sldId id="320" r:id="rId37"/>
    <p:sldId id="348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CC0000"/>
    <a:srgbClr val="FFFF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fr-FR" altLang="fr-FR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8B3853C4-7093-4363-95F7-031BC0A40DC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fr-CA" altLang="fr-FR"/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fr-CA" altLang="fr-FR"/>
          </a:p>
        </p:txBody>
      </p:sp>
      <p:sp>
        <p:nvSpPr>
          <p:cNvPr id="68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8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 smtClean="0"/>
              <a:t>Cliquez pour modifier les styles du texte du masque</a:t>
            </a:r>
          </a:p>
          <a:p>
            <a:pPr lvl="1"/>
            <a:r>
              <a:rPr lang="fr-CA" altLang="fr-FR" smtClean="0"/>
              <a:t>Deuxième niveau</a:t>
            </a:r>
          </a:p>
          <a:p>
            <a:pPr lvl="2"/>
            <a:r>
              <a:rPr lang="fr-CA" altLang="fr-FR" smtClean="0"/>
              <a:t>Troisième niveau</a:t>
            </a:r>
          </a:p>
          <a:p>
            <a:pPr lvl="3"/>
            <a:r>
              <a:rPr lang="fr-CA" altLang="fr-FR" smtClean="0"/>
              <a:t>Quatrième niveau</a:t>
            </a:r>
          </a:p>
          <a:p>
            <a:pPr lvl="4"/>
            <a:r>
              <a:rPr lang="fr-CA" altLang="fr-FR" smtClean="0"/>
              <a:t>Cinquième niveau</a:t>
            </a:r>
          </a:p>
        </p:txBody>
      </p:sp>
      <p:sp>
        <p:nvSpPr>
          <p:cNvPr id="68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fr-CA" altLang="fr-FR"/>
          </a:p>
        </p:txBody>
      </p:sp>
      <p:sp>
        <p:nvSpPr>
          <p:cNvPr id="68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D0F65F8C-8FBA-431E-9424-B719FEB1087A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D50FCBE-DC98-44B2-9A68-89BFF0C9B05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46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A931C-5EDF-4C75-8ED4-5B17E6EC3F79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1055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A931C-5EDF-4C75-8ED4-5B17E6EC3F79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0981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A931C-5EDF-4C75-8ED4-5B17E6EC3F79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46101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A931C-5EDF-4C75-8ED4-5B17E6EC3F79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1757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A931C-5EDF-4C75-8ED4-5B17E6EC3F79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76992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141B9-5299-4EF6-BF39-18C67F8906B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28924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9E315-5775-4CC8-9DE8-7914ABBB199A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468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8CBF-56AE-4DE9-8607-9A8ADB8D27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1405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FA72D63-E355-46DD-B572-D1A7CAFE52C8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0859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03B9D14-27B1-4594-A0C1-DE0D20F24AE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8028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13793A8-F698-4BE1-893C-4E32940531D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736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229C-3978-451D-BACB-0E3DB61C5FD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74501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AA598-36BE-4530-989F-ECC54C256DDB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928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0F6F-6944-4FD2-B2C8-58EEAA69BEC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6623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4C02274-D019-46E9-870E-41A8043DB279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34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A931C-5EDF-4C75-8ED4-5B17E6EC3F79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8061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education.gouv.qc.ca/sections/metiers/index.asp?page=recherche&amp;action=search&amp;navSeq=1&amp;type=all&amp;cmp1=&amp;cmp2=&amp;cmp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.gouv.qc.ca/fileadmin/site_web/documents/dpse/formation_professionnelle/Doc_administratif_2016-2017_FR_14novembre2016.pdf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ChangeArrowheads="1"/>
          </p:cNvSpPr>
          <p:nvPr/>
        </p:nvSpPr>
        <p:spPr bwMode="auto">
          <a:xfrm>
            <a:off x="1042988" y="4078288"/>
            <a:ext cx="7773987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fr-CA" altLang="fr-FR" sz="4800" b="1">
                <a:cs typeface="Times New Roman" panose="02020603050405020304" pitchFamily="18" charset="0"/>
              </a:rPr>
              <a:t>Parcours de formation axée sur l’emploi:</a:t>
            </a:r>
            <a:br>
              <a:rPr kumimoji="0" lang="fr-CA" altLang="fr-FR" sz="4800" b="1">
                <a:cs typeface="Times New Roman" panose="02020603050405020304" pitchFamily="18" charset="0"/>
              </a:rPr>
            </a:br>
            <a:r>
              <a:rPr kumimoji="0" lang="fr-CA" altLang="fr-FR" sz="4800" b="1">
                <a:cs typeface="Times New Roman" panose="02020603050405020304" pitchFamily="18" charset="0"/>
              </a:rPr>
              <a:t/>
            </a:r>
            <a:br>
              <a:rPr kumimoji="0" lang="fr-CA" altLang="fr-FR" sz="4800" b="1">
                <a:cs typeface="Times New Roman" panose="02020603050405020304" pitchFamily="18" charset="0"/>
              </a:rPr>
            </a:br>
            <a:r>
              <a:rPr kumimoji="0" lang="fr-CA" altLang="fr-FR" sz="4800" b="1">
                <a:cs typeface="Times New Roman" panose="02020603050405020304" pitchFamily="18" charset="0"/>
              </a:rPr>
              <a:t>* un parcours</a:t>
            </a:r>
            <a:br>
              <a:rPr kumimoji="0" lang="fr-CA" altLang="fr-FR" sz="4800" b="1">
                <a:cs typeface="Times New Roman" panose="02020603050405020304" pitchFamily="18" charset="0"/>
              </a:rPr>
            </a:br>
            <a:r>
              <a:rPr kumimoji="0" lang="fr-CA" altLang="fr-FR" sz="4800" b="1">
                <a:cs typeface="Times New Roman" panose="02020603050405020304" pitchFamily="18" charset="0"/>
              </a:rPr>
              <a:t>* deux formations</a:t>
            </a:r>
            <a:br>
              <a:rPr kumimoji="0" lang="fr-CA" altLang="fr-FR" sz="4800" b="1">
                <a:cs typeface="Times New Roman" panose="02020603050405020304" pitchFamily="18" charset="0"/>
              </a:rPr>
            </a:br>
            <a:r>
              <a:rPr kumimoji="0" lang="fr-CA" altLang="fr-FR" sz="4800" b="1">
                <a:cs typeface="Times New Roman" panose="02020603050405020304" pitchFamily="18" charset="0"/>
              </a:rPr>
              <a:t/>
            </a:r>
            <a:br>
              <a:rPr kumimoji="0" lang="fr-CA" altLang="fr-FR" sz="4800" b="1">
                <a:cs typeface="Times New Roman" panose="02020603050405020304" pitchFamily="18" charset="0"/>
              </a:rPr>
            </a:br>
            <a:endParaRPr kumimoji="0" lang="fr-CA" altLang="fr-FR" sz="2000" b="1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9" name="Titre 3"/>
          <p:cNvSpPr>
            <a:spLocks noGrp="1"/>
          </p:cNvSpPr>
          <p:nvPr>
            <p:ph type="title"/>
          </p:nvPr>
        </p:nvSpPr>
        <p:spPr>
          <a:xfrm>
            <a:off x="1066800" y="485775"/>
            <a:ext cx="7772400" cy="1143000"/>
          </a:xfrm>
        </p:spPr>
        <p:txBody>
          <a:bodyPr lIns="91440" tIns="45720" rIns="91440" bIns="45720" anchor="ctr">
            <a:normAutofit fontScale="90000"/>
          </a:bodyPr>
          <a:lstStyle/>
          <a:p>
            <a:pPr algn="ctr"/>
            <a:r>
              <a:rPr lang="fr-FR" altLang="fr-FR" sz="2400" b="1">
                <a:solidFill>
                  <a:srgbClr val="FFC000"/>
                </a:solidFill>
              </a:rPr>
              <a:t/>
            </a:r>
            <a:br>
              <a:rPr lang="fr-FR" altLang="fr-FR" sz="2400" b="1">
                <a:solidFill>
                  <a:srgbClr val="FFC000"/>
                </a:solidFill>
              </a:rPr>
            </a:br>
            <a:r>
              <a:rPr lang="fr-FR" altLang="fr-FR" sz="2800">
                <a:solidFill>
                  <a:srgbClr val="FFFFFF"/>
                </a:solidFill>
              </a:rPr>
              <a:t>Un choix de parcours</a:t>
            </a:r>
            <a:br>
              <a:rPr lang="fr-FR" altLang="fr-FR" sz="2800">
                <a:solidFill>
                  <a:srgbClr val="FFFFFF"/>
                </a:solidFill>
              </a:rPr>
            </a:br>
            <a:r>
              <a:rPr lang="fr-FR" altLang="fr-FR" sz="4300" b="1">
                <a:solidFill>
                  <a:srgbClr val="FFC000"/>
                </a:solidFill>
              </a:rPr>
              <a:t/>
            </a:r>
            <a:br>
              <a:rPr lang="fr-FR" altLang="fr-FR" sz="4300" b="1">
                <a:solidFill>
                  <a:srgbClr val="FFC000"/>
                </a:solidFill>
              </a:rPr>
            </a:br>
            <a:endParaRPr lang="fr-CA" altLang="fr-FR" sz="4300" b="1">
              <a:solidFill>
                <a:srgbClr val="FFC000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idx="1"/>
          </p:nvPr>
        </p:nvSpPr>
        <p:spPr>
          <a:xfrm>
            <a:off x="1066800" y="1052513"/>
            <a:ext cx="7772400" cy="5805487"/>
          </a:xfrm>
        </p:spPr>
        <p:txBody>
          <a:bodyPr lIns="91440" tIns="45720" rIns="91440" bIns="45720">
            <a:normAutofit lnSpcReduction="10000"/>
          </a:bodyPr>
          <a:lstStyle/>
          <a:p>
            <a:pPr marL="0" indent="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A" altLang="fr-FR" sz="3100">
                <a:solidFill>
                  <a:schemeClr val="tx2"/>
                </a:solidFill>
              </a:rPr>
              <a:t> </a:t>
            </a:r>
            <a:r>
              <a:rPr lang="fr-FR" altLang="fr-FR" sz="2800">
                <a:solidFill>
                  <a:schemeClr val="tx2"/>
                </a:solidFill>
              </a:rPr>
              <a:t>qui prend appui sur le plan d’intervention</a:t>
            </a:r>
            <a:r>
              <a:rPr lang="fr-FR" altLang="fr-FR" sz="3000"/>
              <a:t> </a:t>
            </a:r>
          </a:p>
          <a:p>
            <a:pPr marL="0" indent="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fr-CA" altLang="fr-FR" sz="2800">
                <a:solidFill>
                  <a:schemeClr val="tx2"/>
                </a:solidFill>
              </a:rPr>
              <a:t> qui se fait en fonction des caractéristiques et des besoins des élèves</a:t>
            </a:r>
          </a:p>
          <a:p>
            <a:pPr marL="0" indent="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fr-CA" altLang="fr-FR" sz="2800">
              <a:solidFill>
                <a:schemeClr val="tx2"/>
              </a:solidFill>
            </a:endParaRPr>
          </a:p>
          <a:p>
            <a:pPr marL="0" indent="0" defTabSz="914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fr-CA" altLang="fr-FR" sz="2800">
                <a:solidFill>
                  <a:schemeClr val="tx2"/>
                </a:solidFill>
              </a:rPr>
              <a:t>Le PFAE vise autant l’exploration des possibilités d’orientation que l’intégration immédiate au monde du travail. Il favorise </a:t>
            </a:r>
            <a:r>
              <a:rPr lang="fr-CA" altLang="fr-FR" sz="2800">
                <a:solidFill>
                  <a:srgbClr val="FFFFFF"/>
                </a:solidFill>
              </a:rPr>
              <a:t>l’engagement des élèves et le développement de leur autonomie.</a:t>
            </a:r>
          </a:p>
          <a:p>
            <a:pPr marL="0" indent="0" defTabSz="914400">
              <a:lnSpc>
                <a:spcPct val="90000"/>
              </a:lnSpc>
              <a:buFont typeface="Arial" panose="020B0604020202020204" pitchFamily="34" charset="0"/>
              <a:buNone/>
            </a:pPr>
            <a:endParaRPr lang="fr-CA" altLang="fr-FR" sz="2800">
              <a:solidFill>
                <a:schemeClr val="tx2"/>
              </a:solidFill>
            </a:endParaRPr>
          </a:p>
          <a:p>
            <a:pPr marL="0" indent="0" defTabSz="914400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fr-CA" altLang="fr-FR" sz="2800">
                <a:solidFill>
                  <a:srgbClr val="FFFFFF"/>
                </a:solidFill>
              </a:rPr>
              <a:t>Le PFAE propose une formule alternance stage(s)-étude rapprochant l’environnement scolaire des réalités du monde du travail.</a:t>
            </a:r>
          </a:p>
          <a:p>
            <a:pPr marL="0" indent="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fr-CA" altLang="fr-FR" sz="2800">
              <a:solidFill>
                <a:srgbClr val="FFFFFF"/>
              </a:solidFill>
            </a:endParaRPr>
          </a:p>
        </p:txBody>
      </p:sp>
      <p:sp>
        <p:nvSpPr>
          <p:cNvPr id="6" name="Titre 3"/>
          <p:cNvSpPr txBox="1">
            <a:spLocks/>
          </p:cNvSpPr>
          <p:nvPr/>
        </p:nvSpPr>
        <p:spPr>
          <a:xfrm>
            <a:off x="971550" y="981075"/>
            <a:ext cx="7935913" cy="9906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kumimoji="0" lang="fr-FR" altLang="fr-FR">
              <a:solidFill>
                <a:srgbClr val="FFFFFF"/>
              </a:solidFill>
              <a:latin typeface="Tw Cen MT" panose="020B0602020104020603" pitchFamily="34" charset="0"/>
            </a:endParaRPr>
          </a:p>
          <a:p>
            <a:endParaRPr kumimoji="0" lang="fr-FR" altLang="fr-FR" sz="4300">
              <a:solidFill>
                <a:srgbClr val="FFFFFF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Espace réservé du texte 1"/>
          <p:cNvSpPr>
            <a:spLocks noGrp="1"/>
          </p:cNvSpPr>
          <p:nvPr>
            <p:ph type="body" idx="4294967295"/>
          </p:nvPr>
        </p:nvSpPr>
        <p:spPr>
          <a:xfrm>
            <a:off x="2354263" y="3257550"/>
            <a:ext cx="6789737" cy="2692400"/>
          </a:xfrm>
        </p:spPr>
        <p:txBody>
          <a:bodyPr lIns="91440" tIns="45720" rIns="91440" bIns="45720"/>
          <a:lstStyle/>
          <a:p>
            <a:pPr marL="0" indent="0" defTabSz="914400"/>
            <a:r>
              <a:rPr lang="fr-CA" altLang="fr-FR" sz="2400">
                <a:solidFill>
                  <a:schemeClr val="tx2"/>
                </a:solidFill>
              </a:rPr>
              <a:t>Avec les parents</a:t>
            </a:r>
          </a:p>
          <a:p>
            <a:pPr marL="0" indent="0" defTabSz="914400"/>
            <a:r>
              <a:rPr lang="fr-CA" altLang="fr-FR" sz="2400">
                <a:solidFill>
                  <a:schemeClr val="tx2"/>
                </a:solidFill>
              </a:rPr>
              <a:t>Les services complémentaires</a:t>
            </a:r>
          </a:p>
          <a:p>
            <a:pPr marL="0" indent="0" defTabSz="914400"/>
            <a:r>
              <a:rPr lang="fr-CA" altLang="fr-FR" sz="2400">
                <a:solidFill>
                  <a:schemeClr val="tx2"/>
                </a:solidFill>
              </a:rPr>
              <a:t>Les milieux de stage et le monde du travail</a:t>
            </a:r>
          </a:p>
          <a:p>
            <a:pPr marL="0" indent="0" defTabSz="914400"/>
            <a:r>
              <a:rPr lang="fr-CA" altLang="fr-FR" sz="2400">
                <a:solidFill>
                  <a:schemeClr val="tx2"/>
                </a:solidFill>
              </a:rPr>
              <a:t>La communauté</a:t>
            </a:r>
          </a:p>
          <a:p>
            <a:pPr marL="0" indent="0" defTabSz="914400">
              <a:buFont typeface="Wingdings" panose="05000000000000000000" pitchFamily="2" charset="2"/>
              <a:buNone/>
            </a:pPr>
            <a:endParaRPr lang="fr-CA" altLang="fr-FR" sz="3300">
              <a:solidFill>
                <a:schemeClr val="tx2"/>
              </a:solidFill>
            </a:endParaRPr>
          </a:p>
          <a:p>
            <a:pPr marL="0" indent="0" defTabSz="914400">
              <a:buFont typeface="Wingdings" panose="05000000000000000000" pitchFamily="2" charset="2"/>
              <a:buNone/>
            </a:pPr>
            <a:endParaRPr lang="fr-CA" altLang="fr-FR" sz="3300">
              <a:solidFill>
                <a:schemeClr val="tx2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1524000" y="1600200"/>
            <a:ext cx="7620000" cy="990600"/>
          </a:xfrm>
        </p:spPr>
        <p:txBody>
          <a:bodyPr lIns="91440" tIns="45720" rIns="91440" bIns="45720" anchor="ctr">
            <a:normAutofit fontScale="90000"/>
          </a:bodyPr>
          <a:lstStyle/>
          <a:p>
            <a:r>
              <a:rPr lang="fr-CA" altLang="fr-FR" sz="4300" dirty="0">
                <a:solidFill>
                  <a:srgbClr val="FFFF00"/>
                </a:solidFill>
              </a:rPr>
              <a:t>Particulièrement en ce qui concerne l’établissement de partenariats</a:t>
            </a:r>
          </a:p>
        </p:txBody>
      </p:sp>
      <p:sp>
        <p:nvSpPr>
          <p:cNvPr id="5" name="Titre 3"/>
          <p:cNvSpPr txBox="1">
            <a:spLocks/>
          </p:cNvSpPr>
          <p:nvPr/>
        </p:nvSpPr>
        <p:spPr>
          <a:xfrm>
            <a:off x="1541481" y="636887"/>
            <a:ext cx="7971655" cy="982363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kumimoji="0" lang="fr-FR" altLang="fr-FR" sz="3600" b="1" dirty="0">
                <a:solidFill>
                  <a:srgbClr val="FFC000"/>
                </a:solidFill>
                <a:latin typeface="Tw Cen MT" panose="020B0602020104020603" pitchFamily="34" charset="0"/>
              </a:rPr>
              <a:t>Le PFAE se distingue par son organisation</a:t>
            </a:r>
            <a:br>
              <a:rPr kumimoji="0" lang="fr-FR" altLang="fr-FR" sz="3600" b="1" dirty="0">
                <a:solidFill>
                  <a:srgbClr val="FFC000"/>
                </a:solidFill>
                <a:latin typeface="Tw Cen MT" panose="020B0602020104020603" pitchFamily="34" charset="0"/>
              </a:rPr>
            </a:br>
            <a:endParaRPr kumimoji="0" lang="fr-CA" altLang="fr-FR" sz="3600" b="1" dirty="0">
              <a:solidFill>
                <a:srgbClr val="FFC000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Espace réservé du texte 1"/>
          <p:cNvSpPr>
            <a:spLocks noGrp="1"/>
          </p:cNvSpPr>
          <p:nvPr>
            <p:ph type="body" idx="4294967295"/>
          </p:nvPr>
        </p:nvSpPr>
        <p:spPr>
          <a:xfrm>
            <a:off x="755650" y="2420938"/>
            <a:ext cx="8388350" cy="3657600"/>
          </a:xfrm>
        </p:spPr>
        <p:txBody>
          <a:bodyPr lIns="91440" tIns="45720" rIns="91440" bIns="45720">
            <a:normAutofit lnSpcReduction="10000"/>
          </a:bodyPr>
          <a:lstStyle/>
          <a:p>
            <a:pPr marL="0" indent="0" defTabSz="914400">
              <a:buFont typeface="Wingdings" panose="05000000000000000000" pitchFamily="2" charset="2"/>
              <a:buNone/>
            </a:pPr>
            <a:r>
              <a:rPr lang="fr-CA" altLang="fr-FR" sz="2800">
                <a:solidFill>
                  <a:schemeClr val="tx2"/>
                </a:solidFill>
              </a:rPr>
              <a:t>… afin de maximiser le développement de son </a:t>
            </a:r>
          </a:p>
          <a:p>
            <a:pPr marL="0" indent="0" defTabSz="914400">
              <a:buFont typeface="Wingdings" panose="05000000000000000000" pitchFamily="2" charset="2"/>
              <a:buNone/>
            </a:pPr>
            <a:r>
              <a:rPr lang="fr-CA" altLang="fr-FR" sz="2800">
                <a:solidFill>
                  <a:schemeClr val="tx2"/>
                </a:solidFill>
              </a:rPr>
              <a:t>     potentiel</a:t>
            </a:r>
          </a:p>
          <a:p>
            <a:pPr marL="0" indent="0" defTabSz="914400">
              <a:buFont typeface="Wingdings" panose="05000000000000000000" pitchFamily="2" charset="2"/>
              <a:buNone/>
            </a:pPr>
            <a:r>
              <a:rPr lang="fr-CA" altLang="fr-FR" sz="2800">
                <a:solidFill>
                  <a:schemeClr val="tx2"/>
                </a:solidFill>
              </a:rPr>
              <a:t>… de prévenir des risques d’exclusion</a:t>
            </a:r>
          </a:p>
          <a:p>
            <a:pPr marL="0" indent="0" defTabSz="914400">
              <a:buFont typeface="Wingdings" panose="05000000000000000000" pitchFamily="2" charset="2"/>
              <a:buNone/>
            </a:pPr>
            <a:r>
              <a:rPr lang="fr-CA" altLang="fr-FR" sz="2800">
                <a:solidFill>
                  <a:schemeClr val="tx2"/>
                </a:solidFill>
              </a:rPr>
              <a:t>… de réduire sa vulnérabilité</a:t>
            </a:r>
          </a:p>
          <a:p>
            <a:pPr marL="0" indent="0" defTabSz="914400">
              <a:buFont typeface="Wingdings" panose="05000000000000000000" pitchFamily="2" charset="2"/>
              <a:buNone/>
            </a:pPr>
            <a:r>
              <a:rPr lang="fr-CA" altLang="fr-FR" sz="2800">
                <a:solidFill>
                  <a:schemeClr val="tx2"/>
                </a:solidFill>
              </a:rPr>
              <a:t>… d’augmenter l’estime de soi et la persévérance </a:t>
            </a:r>
          </a:p>
          <a:p>
            <a:pPr marL="0" indent="0" defTabSz="914400">
              <a:buFont typeface="Wingdings" panose="05000000000000000000" pitchFamily="2" charset="2"/>
              <a:buNone/>
            </a:pPr>
            <a:r>
              <a:rPr lang="fr-CA" altLang="fr-FR" sz="2800">
                <a:solidFill>
                  <a:schemeClr val="tx2"/>
                </a:solidFill>
              </a:rPr>
              <a:t>     scolaire</a:t>
            </a:r>
          </a:p>
        </p:txBody>
      </p:sp>
      <p:sp>
        <p:nvSpPr>
          <p:cNvPr id="692227" name="Titre 2"/>
          <p:cNvSpPr>
            <a:spLocks noGrp="1"/>
          </p:cNvSpPr>
          <p:nvPr>
            <p:ph type="title" idx="4294967295"/>
          </p:nvPr>
        </p:nvSpPr>
        <p:spPr>
          <a:xfrm>
            <a:off x="1524000" y="1052513"/>
            <a:ext cx="7620000" cy="990600"/>
          </a:xfrm>
        </p:spPr>
        <p:txBody>
          <a:bodyPr lIns="91440" tIns="45720" rIns="91440" bIns="45720" anchor="ctr"/>
          <a:lstStyle/>
          <a:p>
            <a:r>
              <a:rPr lang="fr-CA" altLang="fr-FR">
                <a:solidFill>
                  <a:schemeClr val="accent1"/>
                </a:solidFill>
              </a:rPr>
              <a:t>fixées pour chaque élève</a:t>
            </a:r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1116013" y="692150"/>
            <a:ext cx="7686675" cy="9906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kumimoji="0" lang="fr-FR" altLang="fr-FR" sz="3600" b="1">
                <a:solidFill>
                  <a:srgbClr val="FFC000"/>
                </a:solidFill>
                <a:latin typeface="Tw Cen MT" panose="020B0602020104020603" pitchFamily="34" charset="0"/>
              </a:rPr>
              <a:t>Attentes élevées mais réalistes</a:t>
            </a:r>
            <a:br>
              <a:rPr kumimoji="0" lang="fr-FR" altLang="fr-FR" sz="3600" b="1">
                <a:solidFill>
                  <a:srgbClr val="FFC000"/>
                </a:solidFill>
                <a:latin typeface="Tw Cen MT" panose="020B0602020104020603" pitchFamily="34" charset="0"/>
              </a:rPr>
            </a:br>
            <a:endParaRPr kumimoji="0" lang="fr-CA" altLang="fr-FR" sz="3600" b="1">
              <a:solidFill>
                <a:srgbClr val="FFC000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620688"/>
            <a:ext cx="7772400" cy="709612"/>
          </a:xfrm>
        </p:spPr>
        <p:txBody>
          <a:bodyPr>
            <a:normAutofit fontScale="90000"/>
          </a:bodyPr>
          <a:lstStyle/>
          <a:p>
            <a:r>
              <a:rPr lang="fr-CA" altLang="fr-FR" sz="4300" dirty="0"/>
              <a:t>PFAE: avantages pour l’élève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idx="1"/>
          </p:nvPr>
        </p:nvSpPr>
        <p:spPr>
          <a:xfrm>
            <a:off x="1054371" y="2132856"/>
            <a:ext cx="77724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fr-FR" sz="2800" dirty="0"/>
              <a:t>FPT: Continue ses apprentissages là où il en est rendu dans tous les domaines </a:t>
            </a:r>
            <a:r>
              <a:rPr lang="fr-CA" altLang="fr-FR" sz="2800" dirty="0" smtClean="0"/>
              <a:t>d’apprentissage</a:t>
            </a:r>
            <a:endParaRPr lang="fr-CA" altLang="fr-FR" sz="2800" dirty="0"/>
          </a:p>
          <a:p>
            <a:pPr>
              <a:lnSpc>
                <a:spcPct val="80000"/>
              </a:lnSpc>
            </a:pPr>
            <a:r>
              <a:rPr lang="fr-CA" altLang="fr-FR" sz="2800" dirty="0"/>
              <a:t>FMS: Continue ses apprentissages là où il en est rendu en français, math et </a:t>
            </a:r>
            <a:r>
              <a:rPr lang="fr-CA" altLang="fr-FR" sz="2800" dirty="0" smtClean="0"/>
              <a:t>anglais </a:t>
            </a:r>
          </a:p>
          <a:p>
            <a:pPr>
              <a:lnSpc>
                <a:spcPct val="80000"/>
              </a:lnSpc>
            </a:pPr>
            <a:r>
              <a:rPr lang="fr-CA" altLang="fr-FR" sz="2800" dirty="0" smtClean="0"/>
              <a:t>S’assure en même temps de développer des compétences pour le marché du travail</a:t>
            </a:r>
          </a:p>
          <a:p>
            <a:pPr>
              <a:lnSpc>
                <a:spcPct val="80000"/>
              </a:lnSpc>
            </a:pPr>
            <a:r>
              <a:rPr lang="fr-CA" altLang="fr-FR" sz="2800" dirty="0" smtClean="0"/>
              <a:t>Peut </a:t>
            </a:r>
            <a:r>
              <a:rPr lang="fr-CA" altLang="fr-FR" sz="2800" dirty="0"/>
              <a:t>accéder à un diplôme qui reconnaît ses </a:t>
            </a:r>
            <a:r>
              <a:rPr lang="fr-CA" altLang="fr-FR" sz="2800" dirty="0" smtClean="0"/>
              <a:t>forces</a:t>
            </a:r>
            <a:endParaRPr lang="fr-CA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CA" altLang="fr-FR" sz="4300"/>
              <a:t>Quels métiers les élèves apprennent-ils?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989138"/>
            <a:ext cx="77724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fr-CA" altLang="fr-FR" sz="2600" dirty="0"/>
              <a:t>Les contenus de métiers sont définis par le Ministère</a:t>
            </a:r>
          </a:p>
          <a:p>
            <a:pPr>
              <a:lnSpc>
                <a:spcPct val="90000"/>
              </a:lnSpc>
            </a:pPr>
            <a:r>
              <a:rPr lang="fr-CA" altLang="fr-FR" sz="2600" dirty="0"/>
              <a:t>Il y a 140 métiers possibles</a:t>
            </a:r>
          </a:p>
          <a:p>
            <a:pPr>
              <a:lnSpc>
                <a:spcPct val="90000"/>
              </a:lnSpc>
              <a:buNone/>
            </a:pPr>
            <a:r>
              <a:rPr lang="fr-CA" altLang="fr-FR" sz="2600" dirty="0"/>
              <a:t>	</a:t>
            </a:r>
            <a:r>
              <a:rPr lang="fr-CA" altLang="fr-FR" sz="2600" dirty="0" smtClean="0">
                <a:hlinkClick r:id="rId2"/>
              </a:rPr>
              <a:t>http://www1.education.gouv.qc.ca/sections/metiers/index.asp?page=recherche&amp;action=search&amp;navSeq=1&amp;type=all&amp;cmp1=&amp;cmp2=&amp;cmp3</a:t>
            </a:r>
            <a:endParaRPr lang="fr-CA" altLang="fr-FR" sz="2600" dirty="0" smtClean="0"/>
          </a:p>
          <a:p>
            <a:pPr>
              <a:lnSpc>
                <a:spcPct val="90000"/>
              </a:lnSpc>
            </a:pPr>
            <a:r>
              <a:rPr lang="fr-CA" altLang="fr-FR" sz="2600" dirty="0" smtClean="0"/>
              <a:t>L’élève </a:t>
            </a:r>
            <a:r>
              <a:rPr lang="fr-CA" altLang="fr-FR" sz="2600" dirty="0"/>
              <a:t>de la FMS </a:t>
            </a:r>
            <a:r>
              <a:rPr lang="fr-CA" altLang="fr-FR" sz="2600" dirty="0" smtClean="0"/>
              <a:t>développe les compétences spécifique d’un </a:t>
            </a:r>
            <a:r>
              <a:rPr lang="fr-CA" altLang="fr-FR" sz="2600" dirty="0"/>
              <a:t>métier</a:t>
            </a:r>
          </a:p>
          <a:p>
            <a:pPr>
              <a:lnSpc>
                <a:spcPct val="90000"/>
              </a:lnSpc>
            </a:pPr>
            <a:r>
              <a:rPr lang="fr-CA" altLang="fr-FR" sz="2600" dirty="0"/>
              <a:t>L’élève de la FPT </a:t>
            </a:r>
            <a:r>
              <a:rPr lang="fr-CA" altLang="fr-FR" sz="2600" dirty="0" smtClean="0"/>
              <a:t>doit développer 7 compétences spécifiques peu importe le métier</a:t>
            </a:r>
            <a:endParaRPr lang="fr-CA" altLang="fr-FR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ChangeArrowheads="1"/>
          </p:cNvSpPr>
          <p:nvPr/>
        </p:nvSpPr>
        <p:spPr bwMode="auto">
          <a:xfrm>
            <a:off x="971550" y="1773238"/>
            <a:ext cx="7993063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fr-CA" altLang="fr-FR" sz="4800" b="1">
                <a:cs typeface="Times New Roman" panose="02020603050405020304" pitchFamily="18" charset="0"/>
              </a:rPr>
              <a:t>La</a:t>
            </a:r>
            <a:br>
              <a:rPr kumimoji="0" lang="fr-CA" altLang="fr-FR" sz="4800" b="1">
                <a:cs typeface="Times New Roman" panose="02020603050405020304" pitchFamily="18" charset="0"/>
              </a:rPr>
            </a:br>
            <a:r>
              <a:rPr kumimoji="0" lang="fr-CA" altLang="fr-FR" sz="7200" b="1">
                <a:cs typeface="Times New Roman" panose="02020603050405020304" pitchFamily="18" charset="0"/>
              </a:rPr>
              <a:t>FPT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3023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CA" altLang="fr-FR" sz="4300"/>
              <a:t>Quels élèves </a:t>
            </a:r>
            <a:br>
              <a:rPr lang="fr-CA" altLang="fr-FR" sz="4300"/>
            </a:br>
            <a:r>
              <a:rPr lang="fr-CA" altLang="fr-FR" sz="4300"/>
              <a:t>se retrouvent en FPT?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78025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fr-FR" dirty="0" smtClean="0"/>
              <a:t>Peu </a:t>
            </a:r>
            <a:r>
              <a:rPr lang="fr-CA" altLang="fr-FR" dirty="0"/>
              <a:t>importe le problème, le handicap ou le trouble d’apprentissage: l’admission est basée sur les conditions du régime pédagogique </a:t>
            </a:r>
          </a:p>
          <a:p>
            <a:pPr>
              <a:lnSpc>
                <a:spcPct val="90000"/>
              </a:lnSpc>
            </a:pPr>
            <a:r>
              <a:rPr lang="fr-CA" altLang="fr-FR" dirty="0"/>
              <a:t>La FPT ne s’adresse </a:t>
            </a:r>
            <a:r>
              <a:rPr lang="fr-CA" altLang="fr-FR" b="1" dirty="0">
                <a:solidFill>
                  <a:srgbClr val="FFFFFF"/>
                </a:solidFill>
              </a:rPr>
              <a:t>pas</a:t>
            </a:r>
            <a:r>
              <a:rPr lang="fr-CA" altLang="fr-FR" dirty="0"/>
              <a:t> aux élèves DIM et DIS. </a:t>
            </a:r>
            <a:r>
              <a:rPr lang="fr-CA" altLang="fr-FR" dirty="0" smtClean="0"/>
              <a:t>Le programme DÉFIS </a:t>
            </a:r>
            <a:r>
              <a:rPr lang="fr-CA" altLang="fr-FR" dirty="0"/>
              <a:t>leur est </a:t>
            </a:r>
            <a:r>
              <a:rPr lang="fr-CA" altLang="fr-FR" dirty="0" smtClean="0"/>
              <a:t>dédié</a:t>
            </a:r>
          </a:p>
          <a:p>
            <a:pPr>
              <a:lnSpc>
                <a:spcPct val="90000"/>
              </a:lnSpc>
            </a:pPr>
            <a:r>
              <a:rPr lang="fr-CA" altLang="fr-FR" sz="2000" dirty="0" smtClean="0"/>
              <a:t>http://www.education.gouv.qc.ca/fileadmin/site_web/documents/dpse/formation_jeunes/defis_secondaire_prog_adaptes_fr.pdf</a:t>
            </a:r>
            <a:endParaRPr lang="fr-CA" alt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ChangeArrowheads="1"/>
          </p:cNvSpPr>
          <p:nvPr/>
        </p:nvSpPr>
        <p:spPr bwMode="auto">
          <a:xfrm>
            <a:off x="971550" y="188913"/>
            <a:ext cx="799306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fr-CA" altLang="fr-FR" sz="4800" b="1">
                <a:cs typeface="Times New Roman" panose="02020603050405020304" pitchFamily="18" charset="0"/>
              </a:rPr>
              <a:t>FPT: durée de 3 ans</a:t>
            </a:r>
            <a:endParaRPr kumimoji="0" lang="fr-CA" altLang="fr-FR" sz="3200" b="1">
              <a:cs typeface="Times New Roman" panose="02020603050405020304" pitchFamily="18" charset="0"/>
            </a:endParaRP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900113" y="908050"/>
            <a:ext cx="82438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  Programmes de formation générale</a:t>
            </a:r>
            <a:r>
              <a:rPr kumimoji="0" lang="fr-CA" altLang="fr-FR" sz="2400" b="1">
                <a:solidFill>
                  <a:schemeClr val="tx1"/>
                </a:solidFill>
                <a:cs typeface="Times New Roman" panose="02020603050405020304" pitchFamily="18" charset="0"/>
              </a:rPr>
              <a:t> ADAPTÉS</a:t>
            </a: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900113" y="1484313"/>
            <a:ext cx="8243887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  Parcours de 3 ans </a:t>
            </a:r>
            <a:r>
              <a:rPr kumimoji="0" lang="fr-CA" altLang="fr-FR" sz="2800" b="1">
                <a:solidFill>
                  <a:schemeClr val="folHlink"/>
                </a:solidFill>
                <a:cs typeface="Times New Roman" panose="02020603050405020304" pitchFamily="18" charset="0"/>
              </a:rPr>
              <a:t>(possibilité jusqu’à 21 ans   </a:t>
            </a:r>
            <a:br>
              <a:rPr kumimoji="0" lang="fr-CA" altLang="fr-FR" sz="2800" b="1">
                <a:solidFill>
                  <a:schemeClr val="folHlink"/>
                </a:solidFill>
                <a:cs typeface="Times New Roman" panose="02020603050405020304" pitchFamily="18" charset="0"/>
              </a:rPr>
            </a:br>
            <a:r>
              <a:rPr kumimoji="0" lang="fr-CA" altLang="fr-FR" sz="2800" b="1">
                <a:solidFill>
                  <a:schemeClr val="folHlink"/>
                </a:solidFill>
                <a:cs typeface="Times New Roman" panose="02020603050405020304" pitchFamily="18" charset="0"/>
              </a:rPr>
              <a:t>   pour les élèves handicapés) </a:t>
            </a:r>
          </a:p>
        </p:txBody>
      </p:sp>
      <p:sp>
        <p:nvSpPr>
          <p:cNvPr id="644102" name="Rectangle 6"/>
          <p:cNvSpPr>
            <a:spLocks noChangeArrowheads="1"/>
          </p:cNvSpPr>
          <p:nvPr/>
        </p:nvSpPr>
        <p:spPr bwMode="auto">
          <a:xfrm>
            <a:off x="900113" y="3141663"/>
            <a:ext cx="8243887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Volet formation pratique</a:t>
            </a:r>
            <a:b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-  1</a:t>
            </a:r>
            <a:r>
              <a:rPr kumimoji="0" lang="fr-CA" altLang="fr-FR" sz="2800" b="1" baseline="30000">
                <a:solidFill>
                  <a:schemeClr val="tx1"/>
                </a:solidFill>
                <a:cs typeface="Times New Roman" panose="02020603050405020304" pitchFamily="18" charset="0"/>
              </a:rPr>
              <a:t>ère</a:t>
            </a: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 année 	– ateliers à l’école </a:t>
            </a:r>
            <a:r>
              <a:rPr kumimoji="0" lang="fr-CA" altLang="fr-FR" sz="1600" b="1">
                <a:solidFill>
                  <a:schemeClr val="folHlink"/>
                </a:solidFill>
                <a:cs typeface="Times New Roman" panose="02020603050405020304" pitchFamily="18" charset="0"/>
              </a:rPr>
              <a:t>+ cours de </a:t>
            </a:r>
            <a:br>
              <a:rPr kumimoji="0" lang="fr-CA" altLang="fr-FR" sz="1600" b="1">
                <a:solidFill>
                  <a:schemeClr val="folHlink"/>
                </a:solidFill>
                <a:cs typeface="Times New Roman" panose="02020603050405020304" pitchFamily="18" charset="0"/>
              </a:rPr>
            </a:br>
            <a:r>
              <a:rPr kumimoji="0" lang="fr-CA" altLang="fr-FR" sz="1600" b="1">
                <a:solidFill>
                  <a:schemeClr val="folHlink"/>
                </a:solidFill>
                <a:cs typeface="Times New Roman" panose="02020603050405020304" pitchFamily="18" charset="0"/>
              </a:rPr>
              <a:t>			      préparation au marché du travail (PMT)</a:t>
            </a:r>
          </a:p>
        </p:txBody>
      </p:sp>
      <p:sp>
        <p:nvSpPr>
          <p:cNvPr id="644103" name="Rectangle 7"/>
          <p:cNvSpPr>
            <a:spLocks noChangeArrowheads="1"/>
          </p:cNvSpPr>
          <p:nvPr/>
        </p:nvSpPr>
        <p:spPr bwMode="auto">
          <a:xfrm>
            <a:off x="900113" y="3860800"/>
            <a:ext cx="8496300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  2</a:t>
            </a:r>
            <a:r>
              <a:rPr kumimoji="0" lang="fr-CA" altLang="fr-FR" sz="2800" b="1" baseline="30000">
                <a:solidFill>
                  <a:schemeClr val="tx1"/>
                </a:solidFill>
                <a:cs typeface="Times New Roman" panose="02020603050405020304" pitchFamily="18" charset="0"/>
              </a:rPr>
              <a:t>e</a:t>
            </a: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 année		– 300h de stage en entreprise  </a:t>
            </a:r>
            <a:b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   			   </a:t>
            </a:r>
            <a:r>
              <a:rPr kumimoji="0" lang="fr-CA" altLang="fr-FR" sz="2800" b="1">
                <a:solidFill>
                  <a:schemeClr val="folHlink"/>
                </a:solidFill>
                <a:cs typeface="Times New Roman" panose="02020603050405020304" pitchFamily="18" charset="0"/>
              </a:rPr>
              <a:t>(alternance stage/cours) </a:t>
            </a:r>
            <a:r>
              <a:rPr kumimoji="0" lang="fr-CA" altLang="fr-FR" sz="1600" b="1">
                <a:solidFill>
                  <a:schemeClr val="folHlink"/>
                </a:solidFill>
                <a:cs typeface="Times New Roman" panose="02020603050405020304" pitchFamily="18" charset="0"/>
              </a:rPr>
              <a:t>+ PMT</a:t>
            </a:r>
          </a:p>
        </p:txBody>
      </p:sp>
      <p:sp>
        <p:nvSpPr>
          <p:cNvPr id="644104" name="Rectangle 8"/>
          <p:cNvSpPr>
            <a:spLocks noChangeArrowheads="1"/>
          </p:cNvSpPr>
          <p:nvPr/>
        </p:nvSpPr>
        <p:spPr bwMode="auto">
          <a:xfrm>
            <a:off x="900113" y="4797425"/>
            <a:ext cx="8243887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  3e année 		– Possibilité de passerelle 				   vers le stage FMS</a:t>
            </a:r>
          </a:p>
        </p:txBody>
      </p:sp>
      <p:sp>
        <p:nvSpPr>
          <p:cNvPr id="644105" name="Rectangle 9"/>
          <p:cNvSpPr>
            <a:spLocks noChangeArrowheads="1"/>
          </p:cNvSpPr>
          <p:nvPr/>
        </p:nvSpPr>
        <p:spPr bwMode="auto">
          <a:xfrm>
            <a:off x="900113" y="5734050"/>
            <a:ext cx="84248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			– 600h de stage en entreprise </a:t>
            </a:r>
            <a:b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800" b="1">
                <a:solidFill>
                  <a:schemeClr val="tx1"/>
                </a:solidFill>
                <a:cs typeface="Times New Roman" panose="02020603050405020304" pitchFamily="18" charset="0"/>
              </a:rPr>
              <a:t>   			   </a:t>
            </a:r>
            <a:r>
              <a:rPr kumimoji="0" lang="fr-CA" altLang="fr-FR" sz="2800" b="1">
                <a:solidFill>
                  <a:srgbClr val="FFFF00"/>
                </a:solidFill>
                <a:cs typeface="Times New Roman" panose="02020603050405020304" pitchFamily="18" charset="0"/>
              </a:rPr>
              <a:t>(alternance stage/cours) </a:t>
            </a:r>
            <a:r>
              <a:rPr kumimoji="0" lang="fr-CA" altLang="fr-FR" sz="1600" b="1">
                <a:solidFill>
                  <a:schemeClr val="folHlink"/>
                </a:solidFill>
                <a:cs typeface="Times New Roman" panose="02020603050405020304" pitchFamily="18" charset="0"/>
              </a:rPr>
              <a:t>+ PMT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854330"/>
              </p:ext>
            </p:extLst>
          </p:nvPr>
        </p:nvGraphicFramePr>
        <p:xfrm>
          <a:off x="323528" y="692696"/>
          <a:ext cx="8640763" cy="602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34" name="Feuille de calcul" r:id="rId3" imgW="5895871" imgH="4419750" progId="Excel.Sheet.8">
                  <p:embed/>
                </p:oleObj>
              </mc:Choice>
              <mc:Fallback>
                <p:oleObj name="Feuille de calcul" r:id="rId3" imgW="5895871" imgH="441975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692696"/>
                        <a:ext cx="8640763" cy="602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/>
              <a:t>La FPT et l’évaluation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7772400" cy="48482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fr-CA" altLang="fr-FR" sz="3500"/>
              <a:t>La seule matière à sanction est </a:t>
            </a:r>
            <a:r>
              <a:rPr lang="fr-CA" altLang="fr-FR" sz="3500" i="1"/>
              <a:t>insertion professionnelle</a:t>
            </a:r>
            <a:r>
              <a:rPr lang="fr-CA" altLang="fr-FR" sz="3500"/>
              <a:t> (stages)</a:t>
            </a:r>
          </a:p>
          <a:p>
            <a:pPr>
              <a:lnSpc>
                <a:spcPct val="80000"/>
              </a:lnSpc>
            </a:pPr>
            <a:r>
              <a:rPr lang="fr-CA" altLang="fr-FR" sz="3500"/>
              <a:t>Pour les autres matières, l’élève est évalué par rapport aux exigences fixées pour lui. </a:t>
            </a:r>
          </a:p>
          <a:p>
            <a:pPr>
              <a:lnSpc>
                <a:spcPct val="80000"/>
              </a:lnSpc>
            </a:pPr>
            <a:r>
              <a:rPr lang="fr-CA" altLang="fr-FR" sz="3500"/>
              <a:t>C’est seulement lorsque la matière ne sera plus enseignée l’année suivante que le résultat est établi en fonction des exigences du programme (succès / échec).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CA" altLang="fr-FR" sz="4000" dirty="0"/>
              <a:t>Orientations </a:t>
            </a:r>
            <a:br>
              <a:rPr lang="fr-CA" altLang="fr-FR" sz="4000" dirty="0"/>
            </a:br>
            <a:r>
              <a:rPr lang="fr-CA" altLang="fr-FR" sz="4000" dirty="0"/>
              <a:t>du programme de formation de l’école québécoise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59025"/>
            <a:ext cx="8229600" cy="4525963"/>
          </a:xfrm>
        </p:spPr>
        <p:txBody>
          <a:bodyPr/>
          <a:lstStyle/>
          <a:p>
            <a:r>
              <a:rPr lang="fr-CA" altLang="fr-FR">
                <a:solidFill>
                  <a:srgbClr val="CC0000"/>
                </a:solidFill>
              </a:rPr>
              <a:t>Réussite accessible à tous</a:t>
            </a:r>
          </a:p>
          <a:p>
            <a:r>
              <a:rPr lang="fr-CA" altLang="fr-FR"/>
              <a:t>Formation centrée sur le développement des compétences</a:t>
            </a:r>
          </a:p>
          <a:p>
            <a:r>
              <a:rPr lang="fr-CA" altLang="fr-FR">
                <a:solidFill>
                  <a:srgbClr val="CC0000"/>
                </a:solidFill>
              </a:rPr>
              <a:t>Formation décloisonnée</a:t>
            </a:r>
            <a:r>
              <a:rPr lang="fr-CA" altLang="fr-FR"/>
              <a:t>: maintenir la motivation et prévenir le décrochage </a:t>
            </a:r>
            <a:r>
              <a:rPr lang="fr-CA" altLang="fr-FR" sz="2400"/>
              <a:t>(ouverture, cycles, services complémentaires, passerelles)</a:t>
            </a:r>
          </a:p>
          <a:p>
            <a:r>
              <a:rPr lang="fr-CA" altLang="fr-FR">
                <a:solidFill>
                  <a:srgbClr val="CC0000"/>
                </a:solidFill>
              </a:rPr>
              <a:t>Évaluation au service de l’apprentissage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altLang="fr-FR" sz="4300"/>
              <a:t>Quels types de classes </a:t>
            </a:r>
            <a:br>
              <a:rPr lang="fr-CA" altLang="fr-FR" sz="4300"/>
            </a:br>
            <a:r>
              <a:rPr lang="fr-CA" altLang="fr-FR" sz="4300"/>
              <a:t>y a-t-il en FPT? 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3000" b="1">
                <a:solidFill>
                  <a:schemeClr val="folHlink"/>
                </a:solidFill>
              </a:rPr>
              <a:t>À la CSDM:</a:t>
            </a:r>
          </a:p>
          <a:p>
            <a:pPr>
              <a:lnSpc>
                <a:spcPct val="80000"/>
              </a:lnSpc>
            </a:pPr>
            <a:r>
              <a:rPr lang="fr-CA" altLang="fr-FR" sz="3000"/>
              <a:t>En école secondaire ordinaire</a:t>
            </a:r>
          </a:p>
          <a:p>
            <a:pPr lvl="1">
              <a:lnSpc>
                <a:spcPct val="80000"/>
              </a:lnSpc>
            </a:pPr>
            <a:r>
              <a:rPr lang="fr-CA" altLang="fr-FR" sz="2600"/>
              <a:t>FPT </a:t>
            </a:r>
          </a:p>
          <a:p>
            <a:pPr lvl="1">
              <a:lnSpc>
                <a:spcPct val="80000"/>
              </a:lnSpc>
            </a:pPr>
            <a:r>
              <a:rPr lang="fr-CA" altLang="fr-FR" sz="2600"/>
              <a:t>FPT avec élèves handicapés intégrés</a:t>
            </a:r>
          </a:p>
          <a:p>
            <a:pPr lvl="1">
              <a:lnSpc>
                <a:spcPct val="80000"/>
              </a:lnSpc>
            </a:pPr>
            <a:r>
              <a:rPr lang="fr-CA" altLang="fr-FR" sz="2600"/>
              <a:t>groupes FPT pour élèves ayant un handicap spécifique</a:t>
            </a:r>
          </a:p>
          <a:p>
            <a:pPr lvl="1">
              <a:lnSpc>
                <a:spcPct val="80000"/>
              </a:lnSpc>
            </a:pPr>
            <a:endParaRPr lang="fr-CA" altLang="fr-FR" sz="2600"/>
          </a:p>
          <a:p>
            <a:pPr>
              <a:lnSpc>
                <a:spcPct val="80000"/>
              </a:lnSpc>
            </a:pPr>
            <a:r>
              <a:rPr lang="fr-CA" altLang="fr-FR" sz="3000"/>
              <a:t>En école spécialisée</a:t>
            </a:r>
          </a:p>
          <a:p>
            <a:pPr lvl="1">
              <a:lnSpc>
                <a:spcPct val="80000"/>
              </a:lnSpc>
            </a:pPr>
            <a:r>
              <a:rPr lang="fr-CA" altLang="fr-FR" sz="2600"/>
              <a:t>FPT pour élèves ayant des troubles de comportement graves</a:t>
            </a:r>
          </a:p>
          <a:p>
            <a:pPr lvl="1">
              <a:lnSpc>
                <a:spcPct val="80000"/>
              </a:lnSpc>
            </a:pPr>
            <a:r>
              <a:rPr lang="fr-CA" altLang="fr-FR" sz="2600"/>
              <a:t>FPT pour élèves ayant un handicap physique grave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altLang="fr-FR" sz="4300"/>
              <a:t>FPT: les stages</a:t>
            </a:r>
            <a:br>
              <a:rPr lang="fr-CA" altLang="fr-FR" sz="4300"/>
            </a:br>
            <a:r>
              <a:rPr lang="fr-CA" altLang="fr-FR" sz="2800"/>
              <a:t>(échange verbal avec l’animatrice)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47700" indent="-6477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/>
              <a:t>Quels métiers? Quels milieux?</a:t>
            </a:r>
          </a:p>
          <a:p>
            <a:pPr marL="647700" indent="-6477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/>
              <a:t>Comment le choix se fait-il?</a:t>
            </a:r>
          </a:p>
          <a:p>
            <a:pPr marL="647700" indent="-6477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/>
              <a:t>Quels apprentissages?</a:t>
            </a:r>
          </a:p>
          <a:p>
            <a:pPr marL="647700" indent="-6477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/>
              <a:t>Quelles exigences?</a:t>
            </a:r>
          </a:p>
          <a:p>
            <a:pPr marL="647700" indent="-6477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/>
              <a:t>Qui trouve les lieux de stage?</a:t>
            </a:r>
          </a:p>
          <a:p>
            <a:pPr marL="647700" indent="-6477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/>
              <a:t>Qui accompagne?</a:t>
            </a:r>
          </a:p>
          <a:p>
            <a:pPr marL="647700" indent="-6477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/>
              <a:t>Qui évalue? Comment?</a:t>
            </a:r>
          </a:p>
          <a:p>
            <a:pPr marL="647700" indent="-647700">
              <a:lnSpc>
                <a:spcPct val="90000"/>
              </a:lnSpc>
            </a:pPr>
            <a:endParaRPr lang="fr-CA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836613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CA" altLang="fr-FR" sz="3600" dirty="0"/>
              <a:t>Transition école-vie </a:t>
            </a:r>
            <a:r>
              <a:rPr lang="fr-CA" altLang="fr-FR" sz="3600" dirty="0" smtClean="0"/>
              <a:t>active (TÉVA)</a:t>
            </a:r>
            <a:r>
              <a:rPr lang="fr-CA" altLang="fr-FR" sz="3600" dirty="0"/>
              <a:t/>
            </a:r>
            <a:br>
              <a:rPr lang="fr-CA" altLang="fr-FR" sz="3600" dirty="0"/>
            </a:br>
            <a:r>
              <a:rPr lang="fr-CA" altLang="fr-FR" sz="3600" dirty="0"/>
              <a:t>et emploi des élèves </a:t>
            </a:r>
            <a:br>
              <a:rPr lang="fr-CA" altLang="fr-FR" sz="3600" dirty="0"/>
            </a:br>
            <a:r>
              <a:rPr lang="fr-CA" altLang="fr-FR" sz="3600" dirty="0"/>
              <a:t>vulnérables ou handicapés</a:t>
            </a:r>
          </a:p>
        </p:txBody>
      </p:sp>
      <p:sp>
        <p:nvSpPr>
          <p:cNvPr id="688131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2205038"/>
            <a:ext cx="7772400" cy="4114800"/>
          </a:xfrm>
        </p:spPr>
        <p:txBody>
          <a:bodyPr>
            <a:normAutofit lnSpcReduction="10000"/>
          </a:bodyPr>
          <a:lstStyle/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 sz="3000" dirty="0"/>
              <a:t>Une formation qui prépare à l’insertion en emploi (FPT) et à la vie en société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 sz="3000" dirty="0"/>
              <a:t>Des équipes-écoles qui planifient la transition vers la vie active en fonction du projet de vie du jeune</a:t>
            </a:r>
          </a:p>
          <a:p>
            <a:pPr marL="571500" indent="-5715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fr-CA" altLang="fr-FR" sz="3000" dirty="0"/>
              <a:t>Des services et des organismes qui prennent le </a:t>
            </a:r>
            <a:r>
              <a:rPr lang="fr-CA" altLang="fr-FR" sz="3000" dirty="0" smtClean="0"/>
              <a:t>relais </a:t>
            </a:r>
            <a:r>
              <a:rPr lang="fr-CA" altLang="fr-FR" sz="3000" dirty="0"/>
              <a:t>par la suite; exemple: </a:t>
            </a:r>
            <a:r>
              <a:rPr lang="fr-CA" altLang="fr-FR" sz="3000" dirty="0" smtClean="0"/>
              <a:t>Les CIUSSS, les </a:t>
            </a:r>
            <a:r>
              <a:rPr lang="fr-CA" altLang="fr-FR" sz="3000" dirty="0"/>
              <a:t>services spécialisés de main-d’œuvre (SSMO)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01675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CA" altLang="fr-FR" sz="3600"/>
              <a:t>Comment prépare-t-on l’élève de FPT à ses stages et à l’insertion en emploi?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33563"/>
            <a:ext cx="8083550" cy="46196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fr-CA" altLang="fr-FR" sz="3000" dirty="0"/>
          </a:p>
          <a:p>
            <a:pPr>
              <a:lnSpc>
                <a:spcPct val="80000"/>
              </a:lnSpc>
            </a:pPr>
            <a:r>
              <a:rPr lang="fr-CA" altLang="fr-FR" sz="3000" dirty="0"/>
              <a:t>Tous les programmes sont </a:t>
            </a:r>
            <a:r>
              <a:rPr lang="fr-CA" altLang="fr-FR" sz="3000" dirty="0" err="1" smtClean="0"/>
              <a:t>interreliés</a:t>
            </a:r>
            <a:r>
              <a:rPr lang="fr-CA" altLang="fr-FR" sz="3000" dirty="0" smtClean="0"/>
              <a:t> </a:t>
            </a:r>
            <a:r>
              <a:rPr lang="fr-CA" altLang="fr-FR" sz="3000" dirty="0"/>
              <a:t>et contribuent à cette préparation</a:t>
            </a:r>
          </a:p>
          <a:p>
            <a:pPr>
              <a:lnSpc>
                <a:spcPct val="80000"/>
              </a:lnSpc>
            </a:pPr>
            <a:r>
              <a:rPr lang="fr-CA" altLang="fr-FR" sz="3000" dirty="0"/>
              <a:t>Les programmes de la formation pratique sont spécifiquement dédiés à cette préparation</a:t>
            </a:r>
          </a:p>
          <a:p>
            <a:pPr>
              <a:lnSpc>
                <a:spcPct val="80000"/>
              </a:lnSpc>
            </a:pPr>
            <a:r>
              <a:rPr lang="fr-CA" altLang="fr-FR" sz="3000" dirty="0"/>
              <a:t>L’apprentissage doit se faire le plus possible en contexte</a:t>
            </a:r>
          </a:p>
          <a:p>
            <a:pPr>
              <a:lnSpc>
                <a:spcPct val="80000"/>
              </a:lnSpc>
            </a:pPr>
            <a:r>
              <a:rPr lang="fr-CA" altLang="fr-FR" sz="3000" dirty="0"/>
              <a:t>Les stages font l’objet d’un accompagnement, se déroulent en entreprise et sont de longue durée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altLang="fr-FR" sz="4300"/>
              <a:t>Tant de choses à apprendre…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193925"/>
            <a:ext cx="7772400" cy="4114800"/>
          </a:xfrm>
        </p:spPr>
        <p:txBody>
          <a:bodyPr/>
          <a:lstStyle/>
          <a:p>
            <a:r>
              <a:rPr lang="fr-CA" altLang="fr-FR"/>
              <a:t>Gérer son horaire</a:t>
            </a:r>
          </a:p>
          <a:p>
            <a:r>
              <a:rPr lang="fr-CA" altLang="fr-FR"/>
              <a:t>Se transporter</a:t>
            </a:r>
          </a:p>
          <a:p>
            <a:r>
              <a:rPr lang="fr-CA" altLang="fr-FR"/>
              <a:t>Se lever, se préparer, être à l’heure</a:t>
            </a:r>
          </a:p>
          <a:p>
            <a:r>
              <a:rPr lang="fr-CA" altLang="fr-FR"/>
              <a:t>Développer son autonomie</a:t>
            </a:r>
          </a:p>
          <a:p>
            <a:r>
              <a:rPr lang="fr-CA" altLang="fr-FR"/>
              <a:t>Apprendre le métier</a:t>
            </a:r>
          </a:p>
          <a:p>
            <a:r>
              <a:rPr lang="fr-CA" altLang="fr-FR"/>
              <a:t>Etc…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143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CA" altLang="fr-FR" sz="4300"/>
              <a:t>FPT: Comment s’articule l’alternance stages-études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fr-FR" sz="2600"/>
              <a:t>FPT 1: environ 1 jour de classe-atelier par semaine</a:t>
            </a:r>
          </a:p>
          <a:p>
            <a:pPr>
              <a:lnSpc>
                <a:spcPct val="80000"/>
              </a:lnSpc>
            </a:pPr>
            <a:r>
              <a:rPr lang="fr-CA" altLang="fr-FR" sz="2600"/>
              <a:t>FPT 2: stage deux jours par semaine durant environ 25 semaines </a:t>
            </a:r>
          </a:p>
          <a:p>
            <a:pPr>
              <a:lnSpc>
                <a:spcPct val="80000"/>
              </a:lnSpc>
            </a:pPr>
            <a:r>
              <a:rPr lang="fr-CA" altLang="fr-FR" sz="2600"/>
              <a:t>FPT 3: stage trois jours par semaine durant environ 30 semaines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fr-CA" altLang="fr-FR" sz="26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600" b="1">
                <a:solidFill>
                  <a:schemeClr val="accent1"/>
                </a:solidFill>
              </a:rPr>
              <a:t>Les équipes école se mobilisent pour que: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600"/>
              <a:t>	Tout élève handicapé commence ses expériences de stage individuel au plus tard au milieu de sa 2</a:t>
            </a:r>
            <a:r>
              <a:rPr lang="fr-CA" altLang="fr-FR" sz="2600" baseline="30000"/>
              <a:t>e</a:t>
            </a:r>
            <a:r>
              <a:rPr lang="fr-CA" altLang="fr-FR" sz="2600"/>
              <a:t> année de FPT</a:t>
            </a:r>
          </a:p>
          <a:p>
            <a:pPr lvl="1">
              <a:lnSpc>
                <a:spcPct val="80000"/>
              </a:lnSpc>
            </a:pPr>
            <a:r>
              <a:rPr lang="fr-CA" altLang="fr-FR" sz="2200"/>
              <a:t>Si nécessaire, il peut d’abord faire un stage à l’intérieur de l’école ou de la commission scolaire</a:t>
            </a:r>
          </a:p>
          <a:p>
            <a:pPr>
              <a:lnSpc>
                <a:spcPct val="80000"/>
              </a:lnSpc>
            </a:pPr>
            <a:endParaRPr lang="fr-CA" altLang="fr-FR" sz="26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ChangeArrowheads="1"/>
          </p:cNvSpPr>
          <p:nvPr/>
        </p:nvSpPr>
        <p:spPr bwMode="auto">
          <a:xfrm>
            <a:off x="900113" y="2492375"/>
            <a:ext cx="77755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fr-CA" altLang="fr-FR" sz="4400" b="1">
                <a:cs typeface="Times New Roman" panose="02020603050405020304" pitchFamily="18" charset="0"/>
              </a:rPr>
              <a:t>Sanction</a:t>
            </a:r>
          </a:p>
        </p:txBody>
      </p:sp>
      <p:sp>
        <p:nvSpPr>
          <p:cNvPr id="672771" name="Rectangle 3"/>
          <p:cNvSpPr>
            <a:spLocks noChangeArrowheads="1"/>
          </p:cNvSpPr>
          <p:nvPr/>
        </p:nvSpPr>
        <p:spPr bwMode="auto">
          <a:xfrm>
            <a:off x="971550" y="3357563"/>
            <a:ext cx="77755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fr-CA" altLang="fr-FR" sz="3200" i="1">
                <a:solidFill>
                  <a:schemeClr val="tx1"/>
                </a:solidFill>
                <a:cs typeface="Times New Roman" panose="02020603050405020304" pitchFamily="18" charset="0"/>
              </a:rPr>
              <a:t>-Certificat FPT-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idx="1"/>
          </p:nvPr>
        </p:nvSpPr>
        <p:spPr>
          <a:xfrm>
            <a:off x="1116013" y="1196975"/>
            <a:ext cx="7704137" cy="5472113"/>
          </a:xfrm>
        </p:spPr>
        <p:txBody>
          <a:bodyPr/>
          <a:lstStyle/>
          <a:p>
            <a:pPr marL="647700" indent="-64770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900">
                <a:cs typeface="Arial" panose="020B0604020202020204" pitchFamily="34" charset="0"/>
              </a:rPr>
              <a:t>Le ministre décerne, sur recommandation de la commission scolaire, le</a:t>
            </a:r>
          </a:p>
          <a:p>
            <a:pPr marL="647700" indent="-64770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900" b="1" u="sng">
                <a:cs typeface="Arial" panose="020B0604020202020204" pitchFamily="34" charset="0"/>
              </a:rPr>
              <a:t>certificat de formation </a:t>
            </a:r>
          </a:p>
          <a:p>
            <a:pPr marL="647700" indent="-64770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900" b="1" u="sng">
                <a:cs typeface="Arial" panose="020B0604020202020204" pitchFamily="34" charset="0"/>
              </a:rPr>
              <a:t>préparatoire au travail</a:t>
            </a:r>
          </a:p>
          <a:p>
            <a:pPr marL="647700" indent="-647700"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fr-CA" altLang="fr-FR" sz="2900" i="1">
              <a:cs typeface="Arial" panose="020B0604020202020204" pitchFamily="34" charset="0"/>
            </a:endParaRPr>
          </a:p>
          <a:p>
            <a:pPr marL="647700" indent="-647700"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900" i="1">
                <a:cs typeface="Arial" panose="020B0604020202020204" pitchFamily="34" charset="0"/>
              </a:rPr>
              <a:t>à l’élève qui a:</a:t>
            </a:r>
            <a:r>
              <a:rPr lang="fr-CA" altLang="fr-FR" sz="2900">
                <a:cs typeface="Arial" panose="020B0604020202020204" pitchFamily="34" charset="0"/>
              </a:rPr>
              <a:t> </a:t>
            </a:r>
          </a:p>
          <a:p>
            <a:pPr marL="647700" indent="-647700"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fr-CA" altLang="fr-FR" sz="2900">
              <a:cs typeface="Arial" panose="020B0604020202020204" pitchFamily="34" charset="0"/>
            </a:endParaRPr>
          </a:p>
          <a:p>
            <a:pPr marL="647700" indent="-647700" algn="just">
              <a:lnSpc>
                <a:spcPct val="80000"/>
              </a:lnSpc>
            </a:pPr>
            <a:r>
              <a:rPr lang="fr-CA" altLang="fr-FR" sz="2900">
                <a:cs typeface="Arial" panose="020B0604020202020204" pitchFamily="34" charset="0"/>
              </a:rPr>
              <a:t>suivi cette formation d’une durée minimale de 2 700 heures (3 ans) et</a:t>
            </a:r>
          </a:p>
          <a:p>
            <a:pPr marL="647700" indent="-647700" algn="just">
              <a:lnSpc>
                <a:spcPct val="80000"/>
              </a:lnSpc>
            </a:pPr>
            <a:r>
              <a:rPr lang="fr-CA" altLang="fr-FR" sz="2900">
                <a:cs typeface="Arial" panose="020B0604020202020204" pitchFamily="34" charset="0"/>
              </a:rPr>
              <a:t>réussi la matière insertion professionnelle (stage) d’une durée minimale de 900 heures.</a:t>
            </a:r>
          </a:p>
        </p:txBody>
      </p:sp>
      <p:sp>
        <p:nvSpPr>
          <p:cNvPr id="600067" name="Rectangle 3"/>
          <p:cNvSpPr>
            <a:spLocks noChangeArrowheads="1"/>
          </p:cNvSpPr>
          <p:nvPr/>
        </p:nvSpPr>
        <p:spPr bwMode="auto">
          <a:xfrm>
            <a:off x="914400" y="1447800"/>
            <a:ext cx="7772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366713" indent="-3667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5338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3963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244475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3450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06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78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750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22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kumimoji="0" lang="fr-CA" altLang="fr-FR">
              <a:cs typeface="Times New Roman" panose="02020603050405020304" pitchFamily="18" charset="0"/>
            </a:endParaRPr>
          </a:p>
        </p:txBody>
      </p:sp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827088" y="260350"/>
            <a:ext cx="7620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49213" indent="-492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33463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1138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246063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79663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368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940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512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84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kumimoji="0" lang="fr-CA" altLang="fr-FR" sz="3000" b="1" i="1">
                <a:solidFill>
                  <a:schemeClr val="accent1"/>
                </a:solidFill>
                <a:cs typeface="Times New Roman" panose="02020603050405020304" pitchFamily="18" charset="0"/>
              </a:rPr>
              <a:t>Règles de sanction pour la </a:t>
            </a:r>
            <a:r>
              <a:rPr kumimoji="0" lang="fr-CA" altLang="fr-FR" sz="4000" b="1" i="1">
                <a:solidFill>
                  <a:schemeClr val="accent1"/>
                </a:solidFill>
                <a:cs typeface="Times New Roman" panose="02020603050405020304" pitchFamily="18" charset="0"/>
              </a:rPr>
              <a:t>FPT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ChangeArrowheads="1"/>
          </p:cNvSpPr>
          <p:nvPr/>
        </p:nvSpPr>
        <p:spPr bwMode="auto">
          <a:xfrm>
            <a:off x="900113" y="2492375"/>
            <a:ext cx="77755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fr-CA" altLang="fr-FR" sz="4400" b="1" dirty="0">
                <a:cs typeface="Times New Roman" panose="02020603050405020304" pitchFamily="18" charset="0"/>
              </a:rPr>
              <a:t>Passerelle de la FPT vers la formation pratique de la FMS</a:t>
            </a:r>
          </a:p>
        </p:txBody>
      </p:sp>
      <p:sp>
        <p:nvSpPr>
          <p:cNvPr id="647171" name="Rectangle 3"/>
          <p:cNvSpPr>
            <a:spLocks noChangeArrowheads="1"/>
          </p:cNvSpPr>
          <p:nvPr/>
        </p:nvSpPr>
        <p:spPr bwMode="auto">
          <a:xfrm>
            <a:off x="971550" y="3357563"/>
            <a:ext cx="77755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kumimoji="0" lang="fr-CA" altLang="fr-FR" sz="3200" i="1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altLang="fr-FR" sz="3200"/>
              <a:t>Passerelle FPT </a:t>
            </a:r>
            <a:br>
              <a:rPr lang="fr-CA" altLang="fr-FR" sz="3200"/>
            </a:br>
            <a:r>
              <a:rPr lang="fr-CA" altLang="fr-FR" sz="3200"/>
              <a:t>la 3</a:t>
            </a:r>
            <a:r>
              <a:rPr lang="fr-CA" altLang="fr-FR" sz="3200" baseline="30000"/>
              <a:t>e</a:t>
            </a:r>
            <a:r>
              <a:rPr lang="fr-CA" altLang="fr-FR" sz="3200"/>
              <a:t> année…mais  à quelles conditions?</a:t>
            </a:r>
          </a:p>
        </p:txBody>
      </p:sp>
      <p:sp>
        <p:nvSpPr>
          <p:cNvPr id="67584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2492896"/>
            <a:ext cx="6591985" cy="3777622"/>
          </a:xfrm>
        </p:spPr>
        <p:txBody>
          <a:bodyPr/>
          <a:lstStyle/>
          <a:p>
            <a:r>
              <a:rPr lang="fr-CA" altLang="fr-FR" sz="3200" dirty="0"/>
              <a:t>L'élève de FPT  a déjà </a:t>
            </a:r>
            <a:r>
              <a:rPr lang="fr-CA" altLang="fr-FR" sz="3200" dirty="0">
                <a:solidFill>
                  <a:schemeClr val="accent1"/>
                </a:solidFill>
              </a:rPr>
              <a:t>réussi la matière </a:t>
            </a:r>
            <a:r>
              <a:rPr lang="fr-CA" altLang="fr-FR" sz="3200" b="1" i="1" dirty="0">
                <a:solidFill>
                  <a:schemeClr val="accent1"/>
                </a:solidFill>
              </a:rPr>
              <a:t>Insertion professionnelle (stages)</a:t>
            </a:r>
            <a:r>
              <a:rPr lang="fr-CA" altLang="fr-FR" sz="3200" dirty="0">
                <a:solidFill>
                  <a:schemeClr val="accent1"/>
                </a:solidFill>
              </a:rPr>
              <a:t> dès la FPT 2 ou après un 1</a:t>
            </a:r>
            <a:r>
              <a:rPr lang="fr-CA" altLang="fr-FR" sz="3200" baseline="30000" dirty="0">
                <a:solidFill>
                  <a:schemeClr val="accent1"/>
                </a:solidFill>
              </a:rPr>
              <a:t>er</a:t>
            </a:r>
            <a:r>
              <a:rPr lang="fr-CA" altLang="fr-FR" sz="3200" dirty="0">
                <a:solidFill>
                  <a:schemeClr val="accent1"/>
                </a:solidFill>
              </a:rPr>
              <a:t> stage de FPT </a:t>
            </a:r>
            <a:r>
              <a:rPr lang="fr-CA" altLang="fr-FR" sz="3200" dirty="0" smtClean="0">
                <a:solidFill>
                  <a:schemeClr val="accent1"/>
                </a:solidFill>
              </a:rPr>
              <a:t>3</a:t>
            </a:r>
            <a:endParaRPr lang="fr-CA" altLang="fr-FR" sz="3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1" name="Rectangle 3"/>
          <p:cNvSpPr>
            <a:spLocks noGrp="1" noChangeArrowheads="1"/>
          </p:cNvSpPr>
          <p:nvPr>
            <p:ph idx="1"/>
          </p:nvPr>
        </p:nvSpPr>
        <p:spPr>
          <a:xfrm>
            <a:off x="1225550" y="1196975"/>
            <a:ext cx="7467600" cy="4608513"/>
          </a:xfrm>
        </p:spPr>
        <p:txBody>
          <a:bodyPr>
            <a:normAutofit lnSpcReduction="10000"/>
          </a:bodyPr>
          <a:lstStyle/>
          <a:p>
            <a:pPr marL="4763" indent="-4763" algn="just">
              <a:buFont typeface="Wingdings" panose="05000000000000000000" pitchFamily="2" charset="2"/>
              <a:buNone/>
            </a:pPr>
            <a:r>
              <a:rPr lang="fr-CA" altLang="fr-FR" sz="2800" i="1">
                <a:cs typeface="Times New Roman" panose="02020603050405020304" pitchFamily="18" charset="0"/>
              </a:rPr>
              <a:t>Le </a:t>
            </a:r>
            <a:r>
              <a:rPr lang="fr-CA" altLang="fr-FR" sz="2800" b="1" i="1">
                <a:solidFill>
                  <a:schemeClr val="accent1"/>
                </a:solidFill>
                <a:cs typeface="Times New Roman" panose="02020603050405020304" pitchFamily="18" charset="0"/>
              </a:rPr>
              <a:t>parcours de formation axée sur l’emploi</a:t>
            </a:r>
            <a:r>
              <a:rPr lang="fr-CA" altLang="fr-FR" sz="2800" i="1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fr-CA" altLang="fr-FR" sz="2800" i="1">
                <a:cs typeface="Times New Roman" panose="02020603050405020304" pitchFamily="18" charset="0"/>
              </a:rPr>
              <a:t>est en application depuis septembre 2007. Il fait partie des parcours du </a:t>
            </a:r>
            <a:r>
              <a:rPr lang="fr-CA" altLang="fr-FR" sz="2800" b="1" i="1">
                <a:solidFill>
                  <a:schemeClr val="accent1"/>
                </a:solidFill>
                <a:cs typeface="Times New Roman" panose="02020603050405020304" pitchFamily="18" charset="0"/>
              </a:rPr>
              <a:t>2</a:t>
            </a:r>
            <a:r>
              <a:rPr lang="fr-CA" altLang="fr-FR" sz="2800" b="1" i="1" baseline="30000">
                <a:solidFill>
                  <a:schemeClr val="accent1"/>
                </a:solidFill>
                <a:cs typeface="Times New Roman" panose="02020603050405020304" pitchFamily="18" charset="0"/>
              </a:rPr>
              <a:t>e</a:t>
            </a:r>
            <a:r>
              <a:rPr lang="fr-CA" altLang="fr-FR" sz="2800" b="1" i="1">
                <a:solidFill>
                  <a:schemeClr val="accent1"/>
                </a:solidFill>
                <a:cs typeface="Times New Roman" panose="02020603050405020304" pitchFamily="18" charset="0"/>
              </a:rPr>
              <a:t> cycle du secondaire</a:t>
            </a:r>
            <a:r>
              <a:rPr lang="fr-CA" altLang="fr-FR" sz="2400" i="1">
                <a:cs typeface="Times New Roman" panose="02020603050405020304" pitchFamily="18" charset="0"/>
              </a:rPr>
              <a:t>.</a:t>
            </a:r>
          </a:p>
          <a:p>
            <a:pPr marL="4763" indent="-4763" algn="ctr">
              <a:buFont typeface="Wingdings" panose="05000000000000000000" pitchFamily="2" charset="2"/>
              <a:buNone/>
            </a:pPr>
            <a:r>
              <a:rPr lang="fr-CA" altLang="fr-FR" sz="2400" b="1">
                <a:cs typeface="Times New Roman" panose="02020603050405020304" pitchFamily="18" charset="0"/>
                <a:sym typeface="Wingdings" panose="05000000000000000000" pitchFamily="2" charset="2"/>
              </a:rPr>
              <a:t></a:t>
            </a:r>
          </a:p>
          <a:p>
            <a:pPr marL="4763" indent="-4763" algn="just"/>
            <a:r>
              <a:rPr lang="fr-CA" altLang="fr-FR" sz="3100">
                <a:cs typeface="Times New Roman" panose="02020603050405020304" pitchFamily="18" charset="0"/>
              </a:rPr>
              <a:t>Renouvellement de la configuration des deux cycles au secondaire : </a:t>
            </a:r>
            <a:endParaRPr lang="fr-CA" altLang="fr-FR" sz="900">
              <a:cs typeface="Times New Roman" panose="02020603050405020304" pitchFamily="18" charset="0"/>
            </a:endParaRPr>
          </a:p>
          <a:p>
            <a:pPr marL="4763" indent="-4763" algn="just">
              <a:buFont typeface="Wingdings" panose="05000000000000000000" pitchFamily="2" charset="2"/>
              <a:buNone/>
            </a:pPr>
            <a:r>
              <a:rPr lang="fr-CA" altLang="fr-FR" sz="2500">
                <a:cs typeface="Times New Roman" panose="02020603050405020304" pitchFamily="18" charset="0"/>
              </a:rPr>
              <a:t>	-  le premier s’étend sur deux années scolaires; </a:t>
            </a:r>
            <a:endParaRPr lang="fr-CA" altLang="fr-FR" sz="1300">
              <a:cs typeface="Times New Roman" panose="02020603050405020304" pitchFamily="18" charset="0"/>
            </a:endParaRPr>
          </a:p>
          <a:p>
            <a:pPr marL="4763" indent="-4763" algn="just">
              <a:buFontTx/>
              <a:buNone/>
            </a:pPr>
            <a:r>
              <a:rPr lang="fr-CA" altLang="fr-FR" sz="2500">
                <a:cs typeface="Times New Roman" panose="02020603050405020304" pitchFamily="18" charset="0"/>
              </a:rPr>
              <a:t>	-  le deuxième s’étend sur trois années scolaires.</a:t>
            </a:r>
            <a:endParaRPr lang="fr-CA" altLang="fr-FR" sz="2400" i="1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marL="4763" indent="-4763">
              <a:buFont typeface="Wingdings" panose="05000000000000000000" pitchFamily="2" charset="2"/>
              <a:buNone/>
            </a:pPr>
            <a:endParaRPr lang="fr-CA" altLang="fr-FR" sz="2800" i="1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11332" name="Rectangle 4"/>
          <p:cNvSpPr>
            <a:spLocks noChangeArrowheads="1"/>
          </p:cNvSpPr>
          <p:nvPr/>
        </p:nvSpPr>
        <p:spPr bwMode="auto">
          <a:xfrm>
            <a:off x="1074738" y="3200400"/>
            <a:ext cx="79248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4763" indent="-476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68400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617663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066925" indent="-246063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516188" indent="-246063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73388" indent="-246063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430588" indent="-246063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87788" indent="-246063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44988" indent="-246063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kumimoji="0" lang="fr-CA" altLang="fr-FR" sz="1300" i="1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kumimoji="0" lang="fr-CA" altLang="fr-FR" sz="2100" i="1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kumimoji="0" lang="fr-CA" altLang="fr-FR" sz="2100" i="1">
                <a:solidFill>
                  <a:schemeClr val="accent1"/>
                </a:solidFill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CA" altLang="fr-FR" sz="4300" dirty="0"/>
              <a:t>Caractéristiques de la passerelle FPT vers la formation pratique de FMS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27432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CA" altLang="fr-FR" sz="2600" dirty="0"/>
              <a:t>La passerelle </a:t>
            </a:r>
            <a:r>
              <a:rPr lang="fr-CA" altLang="fr-FR" sz="2600" dirty="0" smtClean="0"/>
              <a:t>est offerte lors de la </a:t>
            </a:r>
            <a:r>
              <a:rPr lang="fr-CA" altLang="fr-FR" sz="2600" dirty="0"/>
              <a:t>3</a:t>
            </a:r>
            <a:r>
              <a:rPr lang="fr-CA" altLang="fr-FR" sz="2600" baseline="30000" dirty="0"/>
              <a:t>e</a:t>
            </a:r>
            <a:r>
              <a:rPr lang="fr-CA" altLang="fr-FR" sz="2600" dirty="0"/>
              <a:t> année de FPT</a:t>
            </a:r>
          </a:p>
          <a:p>
            <a:pPr>
              <a:lnSpc>
                <a:spcPct val="90000"/>
              </a:lnSpc>
            </a:pPr>
            <a:r>
              <a:rPr lang="fr-CA" altLang="fr-FR" sz="2600" dirty="0"/>
              <a:t>L’élève reste dans son groupe de </a:t>
            </a:r>
            <a:r>
              <a:rPr lang="fr-CA" altLang="fr-FR" sz="2600" dirty="0" smtClean="0"/>
              <a:t>FPT et  </a:t>
            </a:r>
            <a:r>
              <a:rPr lang="fr-CA" altLang="fr-FR" sz="2600" dirty="0"/>
              <a:t>continue sa formation </a:t>
            </a:r>
            <a:r>
              <a:rPr lang="fr-CA" altLang="fr-FR" sz="2600" dirty="0" smtClean="0"/>
              <a:t>générale</a:t>
            </a:r>
            <a:endParaRPr lang="fr-CA" altLang="fr-FR" sz="2600" dirty="0"/>
          </a:p>
          <a:p>
            <a:pPr>
              <a:lnSpc>
                <a:spcPct val="90000"/>
              </a:lnSpc>
            </a:pPr>
            <a:r>
              <a:rPr lang="fr-CA" altLang="fr-FR" sz="2600" dirty="0"/>
              <a:t>Il fait un stage FMS (cours PEMS), continue son cours de </a:t>
            </a:r>
            <a:r>
              <a:rPr lang="fr-CA" altLang="fr-FR" sz="2600" i="1" dirty="0"/>
              <a:t>préparation au marché du travail</a:t>
            </a:r>
            <a:r>
              <a:rPr lang="fr-CA" altLang="fr-FR" sz="2600" dirty="0"/>
              <a:t> (PMT) et est évalué en cotes</a:t>
            </a:r>
          </a:p>
          <a:p>
            <a:pPr>
              <a:lnSpc>
                <a:spcPct val="90000"/>
              </a:lnSpc>
            </a:pPr>
            <a:r>
              <a:rPr lang="fr-CA" altLang="fr-FR" sz="2600" dirty="0"/>
              <a:t>S’il répond aux conditions de sanction, il </a:t>
            </a:r>
            <a:r>
              <a:rPr lang="fr-CA" altLang="fr-FR" sz="2600" b="1" dirty="0">
                <a:solidFill>
                  <a:schemeClr val="accent1"/>
                </a:solidFill>
              </a:rPr>
              <a:t>obtient son certificat de formation à un métier semi-spécialisé avec mention du métier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ChangeArrowheads="1"/>
          </p:cNvSpPr>
          <p:nvPr/>
        </p:nvSpPr>
        <p:spPr bwMode="auto">
          <a:xfrm>
            <a:off x="971550" y="1196975"/>
            <a:ext cx="7993063" cy="194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fr-CA" altLang="fr-FR" sz="4800" b="1">
                <a:cs typeface="Times New Roman" panose="02020603050405020304" pitchFamily="18" charset="0"/>
              </a:rPr>
              <a:t>La</a:t>
            </a:r>
            <a:br>
              <a:rPr kumimoji="0" lang="fr-CA" altLang="fr-FR" sz="4800" b="1">
                <a:cs typeface="Times New Roman" panose="02020603050405020304" pitchFamily="18" charset="0"/>
              </a:rPr>
            </a:br>
            <a:r>
              <a:rPr kumimoji="0" lang="fr-CA" altLang="fr-FR" sz="7200" b="1">
                <a:cs typeface="Times New Roman" panose="02020603050405020304" pitchFamily="18" charset="0"/>
              </a:rPr>
              <a:t>FMS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1" name="Rectangle 3"/>
          <p:cNvSpPr>
            <a:spLocks noChangeArrowheads="1"/>
          </p:cNvSpPr>
          <p:nvPr/>
        </p:nvSpPr>
        <p:spPr bwMode="auto">
          <a:xfrm>
            <a:off x="900113" y="548680"/>
            <a:ext cx="8243887" cy="6552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endParaRPr kumimoji="0" lang="fr-CA" altLang="fr-FR" sz="24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endParaRPr lang="fr-CA" altLang="fr-FR" sz="2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Programme </a:t>
            </a: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de formation générale </a:t>
            </a:r>
            <a:r>
              <a:rPr kumimoji="0" lang="fr-CA" altLang="fr-FR" sz="2400" b="1" dirty="0">
                <a:solidFill>
                  <a:schemeClr val="folHlink"/>
                </a:solidFill>
                <a:cs typeface="Times New Roman" panose="02020603050405020304" pitchFamily="18" charset="0"/>
              </a:rPr>
              <a:t>du 1</a:t>
            </a:r>
            <a:r>
              <a:rPr kumimoji="0" lang="fr-CA" altLang="fr-FR" sz="2400" b="1" baseline="30000" dirty="0">
                <a:solidFill>
                  <a:schemeClr val="folHlink"/>
                </a:solidFill>
                <a:cs typeface="Times New Roman" panose="02020603050405020304" pitchFamily="18" charset="0"/>
              </a:rPr>
              <a:t>er</a:t>
            </a:r>
            <a:r>
              <a:rPr kumimoji="0" lang="fr-CA" altLang="fr-FR" sz="2400" b="1" dirty="0">
                <a:solidFill>
                  <a:schemeClr val="folHlink"/>
                </a:solidFill>
                <a:cs typeface="Times New Roman" panose="02020603050405020304" pitchFamily="18" charset="0"/>
              </a:rPr>
              <a:t> cycle secondaire régulier</a:t>
            </a: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dans </a:t>
            </a: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les matières français, mathématique </a:t>
            </a:r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et anglais</a:t>
            </a: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Formation pratique: 375 h de stage </a:t>
            </a:r>
            <a:r>
              <a:rPr kumimoji="0" lang="fr-CA" altLang="fr-FR" sz="2400" b="1" dirty="0">
                <a:solidFill>
                  <a:schemeClr val="folHlink"/>
                </a:solidFill>
                <a:cs typeface="Times New Roman" panose="02020603050405020304" pitchFamily="18" charset="0"/>
              </a:rPr>
              <a:t>en milieu de travail</a:t>
            </a: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 et </a:t>
            </a:r>
            <a:r>
              <a:rPr kumimoji="0" lang="fr-CA" altLang="fr-FR" sz="2400" b="1" dirty="0">
                <a:solidFill>
                  <a:srgbClr val="FFFF00"/>
                </a:solidFill>
                <a:cs typeface="Times New Roman" panose="02020603050405020304" pitchFamily="18" charset="0"/>
              </a:rPr>
              <a:t>cours de préparation au marché du travail (PMT)</a:t>
            </a:r>
            <a:br>
              <a:rPr kumimoji="0" lang="fr-CA" altLang="fr-FR" sz="2400" b="1" dirty="0">
                <a:solidFill>
                  <a:srgbClr val="FFFF00"/>
                </a:solidFill>
                <a:cs typeface="Times New Roman" panose="02020603050405020304" pitchFamily="18" charset="0"/>
              </a:rPr>
            </a:br>
            <a:r>
              <a:rPr kumimoji="0" lang="fr-CA" altLang="fr-FR" sz="2400" b="1" dirty="0">
                <a:solidFill>
                  <a:srgbClr val="FFFF00"/>
                </a:solidFill>
                <a:cs typeface="Times New Roman" panose="02020603050405020304" pitchFamily="18" charset="0"/>
              </a:rPr>
              <a:t/>
            </a:r>
            <a:br>
              <a:rPr kumimoji="0" lang="fr-CA" altLang="fr-FR" sz="2400" b="1" dirty="0">
                <a:solidFill>
                  <a:srgbClr val="FFFF00"/>
                </a:solidFill>
                <a:cs typeface="Times New Roman" panose="02020603050405020304" pitchFamily="18" charset="0"/>
              </a:rPr>
            </a:b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Formule d’alternance stage-études: 2 </a:t>
            </a:r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jours </a:t>
            </a: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par semaine </a:t>
            </a:r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en stage et 3 jours à l’école</a:t>
            </a:r>
            <a:b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Diverses </a:t>
            </a: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possibilités de </a:t>
            </a:r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poursuite </a:t>
            </a: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des études</a:t>
            </a:r>
            <a:b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/>
            </a:r>
            <a:b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</a:br>
            <a:r>
              <a:rPr kumimoji="0" lang="fr-CA" altLang="fr-FR" sz="2400" b="1" dirty="0">
                <a:solidFill>
                  <a:schemeClr val="tx1"/>
                </a:solidFill>
                <a:cs typeface="Times New Roman" panose="02020603050405020304" pitchFamily="18" charset="0"/>
              </a:rPr>
              <a:t>Passerelle vers certains programme de formation </a:t>
            </a:r>
            <a:r>
              <a:rPr kumimoji="0" lang="fr-CA" altLang="fr-FR" sz="24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professionnelle (voir annexe VI)</a:t>
            </a:r>
          </a:p>
          <a:p>
            <a:r>
              <a:rPr kumimoji="0" lang="fr-CA" altLang="fr-FR" sz="2400" b="1" dirty="0" smtClean="0">
                <a:solidFill>
                  <a:schemeClr val="accent1"/>
                </a:solidFill>
                <a:cs typeface="Times New Roman" panose="02020603050405020304" pitchFamily="18" charset="0"/>
                <a:hlinkClick r:id="rId2"/>
              </a:rPr>
              <a:t>http://www.education.gouv.qc.ca/fileadmin/site_web/documents/dpse/formation_professionnelle/Doc_administratif_2016-2017_FR_14novembre2016.pdf</a:t>
            </a:r>
            <a:endParaRPr kumimoji="0" lang="fr-CA" altLang="fr-FR" sz="2400" b="1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endParaRPr kumimoji="0" lang="fr-CA" altLang="fr-FR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7772400" cy="1143000"/>
          </a:xfrm>
        </p:spPr>
        <p:txBody>
          <a:bodyPr/>
          <a:lstStyle/>
          <a:p>
            <a:pPr algn="ctr"/>
            <a:r>
              <a:rPr lang="fr-CA" altLang="fr-FR"/>
              <a:t>FMS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196975"/>
            <a:ext cx="8077200" cy="5661025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3200" dirty="0"/>
              <a:t>Deux formes de réussite sont </a:t>
            </a:r>
            <a:r>
              <a:rPr lang="fr-CA" altLang="fr-FR" sz="3200" dirty="0" smtClean="0"/>
              <a:t>reconnues (voir diapo suivante)</a:t>
            </a:r>
            <a:r>
              <a:rPr lang="fr-CA" altLang="fr-FR" sz="2100" dirty="0" smtClean="0"/>
              <a:t>:</a:t>
            </a:r>
            <a:endParaRPr lang="fr-CA" altLang="fr-FR" sz="2100" dirty="0"/>
          </a:p>
          <a:p>
            <a:pPr>
              <a:lnSpc>
                <a:spcPct val="80000"/>
              </a:lnSpc>
              <a:buNone/>
            </a:pPr>
            <a:endParaRPr lang="fr-CA" altLang="fr-FR" sz="2100" dirty="0"/>
          </a:p>
          <a:p>
            <a:pPr>
              <a:lnSpc>
                <a:spcPct val="80000"/>
              </a:lnSpc>
            </a:pPr>
            <a:r>
              <a:rPr lang="fr-CA" altLang="fr-FR" sz="2400" dirty="0"/>
              <a:t>Réussite des matières de la formation </a:t>
            </a:r>
            <a:r>
              <a:rPr lang="fr-CA" altLang="fr-FR" sz="2400" dirty="0" smtClean="0"/>
              <a:t>générale</a:t>
            </a:r>
            <a:endParaRPr lang="fr-CA" altLang="fr-FR" sz="2400" dirty="0"/>
          </a:p>
          <a:p>
            <a:pPr marL="0" indent="0">
              <a:lnSpc>
                <a:spcPct val="80000"/>
              </a:lnSpc>
              <a:buNone/>
            </a:pPr>
            <a:endParaRPr lang="fr-CA" altLang="fr-FR" sz="24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fr-CA" altLang="fr-FR" sz="2400" dirty="0">
                <a:cs typeface="Arial" panose="020B0604020202020204" pitchFamily="34" charset="0"/>
              </a:rPr>
              <a:t>Réussite de la formation pratique </a:t>
            </a:r>
            <a:r>
              <a:rPr lang="fr-CA" altLang="fr-FR" sz="2400" dirty="0"/>
              <a:t>de 450h </a:t>
            </a:r>
            <a:r>
              <a:rPr lang="fr-CA" altLang="fr-FR" sz="2400" dirty="0">
                <a:cs typeface="Arial" panose="020B0604020202020204" pitchFamily="34" charset="0"/>
              </a:rPr>
              <a:t>: </a:t>
            </a:r>
            <a:r>
              <a:rPr lang="fr-CA" altLang="fr-FR" sz="2400" b="1" u="sng" dirty="0">
                <a:solidFill>
                  <a:schemeClr val="accent1"/>
                </a:solidFill>
                <a:cs typeface="Arial" panose="020B0604020202020204" pitchFamily="34" charset="0"/>
              </a:rPr>
              <a:t>certificat de formation à un métier semi-spécialisé avec mention du métier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fr-CA" altLang="fr-FR" sz="2400" b="1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400" b="1" dirty="0">
                <a:solidFill>
                  <a:srgbClr val="FFFFFF"/>
                </a:solidFill>
                <a:cs typeface="Arial" panose="020B0604020202020204" pitchFamily="34" charset="0"/>
              </a:rPr>
              <a:t>Conditions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fr-CA" altLang="fr-FR" sz="2400" b="1" dirty="0">
              <a:solidFill>
                <a:srgbClr val="FFFFFF"/>
              </a:solidFill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400" dirty="0"/>
              <a:t>	L’élève a réussi le programme stage </a:t>
            </a:r>
            <a:r>
              <a:rPr lang="fr-CA" altLang="fr-FR" sz="2400" i="1" dirty="0"/>
              <a:t>préparation à l’exercice d’un métier semi-spécialisé</a:t>
            </a:r>
            <a:r>
              <a:rPr lang="fr-CA" altLang="fr-FR" sz="2400" dirty="0"/>
              <a:t> (PEMS) et la matière </a:t>
            </a:r>
            <a:r>
              <a:rPr lang="fr-CA" altLang="fr-FR" sz="2400" i="1" dirty="0"/>
              <a:t>préparation au monde du travail</a:t>
            </a:r>
            <a:r>
              <a:rPr lang="fr-CA" altLang="fr-FR" sz="2400" dirty="0"/>
              <a:t> (PMT) et a suivi (assiduité) les 900h de la formation.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100" dirty="0">
                <a:solidFill>
                  <a:schemeClr val="accent1"/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84811"/>
            <a:ext cx="4464496" cy="629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6659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59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295272"/>
              </p:ext>
            </p:extLst>
          </p:nvPr>
        </p:nvGraphicFramePr>
        <p:xfrm>
          <a:off x="540639" y="1556792"/>
          <a:ext cx="8588375" cy="495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81" name="Feuille de calcul" r:id="rId3" imgW="5105392" imgH="2524149" progId="Excel.Sheet.8">
                  <p:embed/>
                </p:oleObj>
              </mc:Choice>
              <mc:Fallback>
                <p:oleObj name="Feuille de calcul" r:id="rId3" imgW="5105392" imgH="2524149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639" y="1556792"/>
                        <a:ext cx="8588375" cy="495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ChangeArrowheads="1"/>
          </p:cNvSpPr>
          <p:nvPr/>
        </p:nvSpPr>
        <p:spPr bwMode="auto">
          <a:xfrm>
            <a:off x="1042988" y="1484313"/>
            <a:ext cx="7775575" cy="345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 anchor="b"/>
          <a:lstStyle>
            <a:lvl1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defTabSz="979488"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defTabSz="979488" fontAlgn="base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fr-CA" altLang="fr-FR" sz="4400" b="1">
                <a:cs typeface="Times New Roman" panose="02020603050405020304" pitchFamily="18" charset="0"/>
              </a:rPr>
              <a:t>À la fin de l’année de FMS </a:t>
            </a:r>
            <a:br>
              <a:rPr kumimoji="0" lang="fr-CA" altLang="fr-FR" sz="4400" b="1">
                <a:cs typeface="Times New Roman" panose="02020603050405020304" pitchFamily="18" charset="0"/>
              </a:rPr>
            </a:br>
            <a:r>
              <a:rPr kumimoji="0" lang="fr-CA" altLang="fr-FR" sz="2800" b="1">
                <a:cs typeface="Times New Roman" panose="02020603050405020304" pitchFamily="18" charset="0"/>
              </a:rPr>
              <a:t/>
            </a:r>
            <a:br>
              <a:rPr kumimoji="0" lang="fr-CA" altLang="fr-FR" sz="2800" b="1">
                <a:cs typeface="Times New Roman" panose="02020603050405020304" pitchFamily="18" charset="0"/>
              </a:rPr>
            </a:br>
            <a:r>
              <a:rPr kumimoji="0" lang="fr-CA" altLang="fr-FR" sz="2800" b="1">
                <a:cs typeface="Times New Roman" panose="02020603050405020304" pitchFamily="18" charset="0"/>
              </a:rPr>
              <a:t/>
            </a:r>
            <a:br>
              <a:rPr kumimoji="0" lang="fr-CA" altLang="fr-FR" sz="2800" b="1">
                <a:cs typeface="Times New Roman" panose="02020603050405020304" pitchFamily="18" charset="0"/>
              </a:rPr>
            </a:br>
            <a:r>
              <a:rPr kumimoji="0" lang="fr-CA" altLang="fr-FR" sz="2800" b="1">
                <a:cs typeface="Times New Roman" panose="02020603050405020304" pitchFamily="18" charset="0"/>
              </a:rPr>
              <a:t/>
            </a:r>
            <a:br>
              <a:rPr kumimoji="0" lang="fr-CA" altLang="fr-FR" sz="2800" b="1">
                <a:cs typeface="Times New Roman" panose="02020603050405020304" pitchFamily="18" charset="0"/>
              </a:rPr>
            </a:br>
            <a:r>
              <a:rPr kumimoji="0" lang="fr-CA" altLang="fr-FR" sz="2800" b="1">
                <a:cs typeface="Times New Roman" panose="02020603050405020304" pitchFamily="18" charset="0"/>
              </a:rPr>
              <a:t>* Si l’élève répond encore aux conditions d’admission, il peut faire une 2</a:t>
            </a:r>
            <a:r>
              <a:rPr kumimoji="0" lang="fr-CA" altLang="fr-FR" sz="2800" b="1" baseline="30000">
                <a:cs typeface="Times New Roman" panose="02020603050405020304" pitchFamily="18" charset="0"/>
              </a:rPr>
              <a:t>e</a:t>
            </a:r>
            <a:r>
              <a:rPr kumimoji="0" lang="fr-CA" altLang="fr-FR" sz="2800" b="1">
                <a:cs typeface="Times New Roman" panose="02020603050405020304" pitchFamily="18" charset="0"/>
              </a:rPr>
              <a:t> année de FMS et obtenir un 2</a:t>
            </a:r>
            <a:r>
              <a:rPr kumimoji="0" lang="fr-CA" altLang="fr-FR" sz="2800" b="1" baseline="30000">
                <a:cs typeface="Times New Roman" panose="02020603050405020304" pitchFamily="18" charset="0"/>
              </a:rPr>
              <a:t>e</a:t>
            </a:r>
            <a:r>
              <a:rPr kumimoji="0" lang="fr-CA" altLang="fr-FR" sz="2800" b="1">
                <a:cs typeface="Times New Roman" panose="02020603050405020304" pitchFamily="18" charset="0"/>
              </a:rPr>
              <a:t> certificat</a:t>
            </a:r>
            <a:br>
              <a:rPr kumimoji="0" lang="fr-CA" altLang="fr-FR" sz="2800" b="1">
                <a:cs typeface="Times New Roman" panose="02020603050405020304" pitchFamily="18" charset="0"/>
              </a:rPr>
            </a:br>
            <a:r>
              <a:rPr kumimoji="0" lang="fr-CA" altLang="fr-FR" sz="2800" b="1">
                <a:cs typeface="Times New Roman" panose="02020603050405020304" pitchFamily="18" charset="0"/>
              </a:rPr>
              <a:t/>
            </a:r>
            <a:br>
              <a:rPr kumimoji="0" lang="fr-CA" altLang="fr-FR" sz="2800" b="1">
                <a:cs typeface="Times New Roman" panose="02020603050405020304" pitchFamily="18" charset="0"/>
              </a:rPr>
            </a:br>
            <a:endParaRPr kumimoji="0" lang="fr-CA" altLang="fr-FR" sz="2800" b="1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9133" y="476672"/>
            <a:ext cx="7772400" cy="1872208"/>
          </a:xfrm>
        </p:spPr>
        <p:txBody>
          <a:bodyPr/>
          <a:lstStyle/>
          <a:p>
            <a:r>
              <a:rPr lang="fr-CA" sz="2800" dirty="0" smtClean="0"/>
              <a:t>Présentation adaptée par Hélène Bélanger et Sophie Mongrain, CSDM, sept 2017</a:t>
            </a:r>
            <a:br>
              <a:rPr lang="fr-CA" sz="2800" dirty="0" smtClean="0"/>
            </a:br>
            <a:r>
              <a:rPr lang="fr-CA" sz="2800" dirty="0" smtClean="0"/>
              <a:t>Source inconnue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7101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06" name="Picture 6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9688"/>
            <a:ext cx="8856663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407" name="Text Box 7"/>
          <p:cNvSpPr txBox="1">
            <a:spLocks noChangeArrowheads="1"/>
          </p:cNvSpPr>
          <p:nvPr/>
        </p:nvSpPr>
        <p:spPr bwMode="auto">
          <a:xfrm>
            <a:off x="2987675" y="3429000"/>
            <a:ext cx="1368425" cy="317500"/>
          </a:xfrm>
          <a:prstGeom prst="rect">
            <a:avLst/>
          </a:prstGeom>
          <a:solidFill>
            <a:srgbClr val="F0EFE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794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9794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9794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9794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979488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9794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9794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9794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9794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fr-FR" sz="1400" b="1">
                <a:latin typeface="Arial Narrow" panose="020B0606020202030204" pitchFamily="34" charset="0"/>
              </a:rPr>
              <a:t>Temporaire </a:t>
            </a:r>
            <a:r>
              <a:rPr lang="fr-CA" altLang="fr-FR" sz="1400" b="1">
                <a:latin typeface="Arial Narrow" panose="020B0606020202030204" pitchFamily="34" charset="0"/>
                <a:sym typeface="Wingdings" panose="05000000000000000000" pitchFamily="2" charset="2"/>
              </a:rPr>
              <a:t></a:t>
            </a:r>
          </a:p>
        </p:txBody>
      </p:sp>
      <p:sp>
        <p:nvSpPr>
          <p:cNvPr id="614409" name="Line 9"/>
          <p:cNvSpPr>
            <a:spLocks noChangeShapeType="1"/>
          </p:cNvSpPr>
          <p:nvPr/>
        </p:nvSpPr>
        <p:spPr bwMode="auto">
          <a:xfrm flipV="1">
            <a:off x="2843213" y="2276475"/>
            <a:ext cx="936625" cy="647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idx="1"/>
          </p:nvPr>
        </p:nvSpPr>
        <p:spPr>
          <a:xfrm>
            <a:off x="827088" y="1700213"/>
            <a:ext cx="8077200" cy="3312963"/>
          </a:xfrm>
        </p:spPr>
        <p:txBody>
          <a:bodyPr>
            <a:normAutofit lnSpcReduction="10000"/>
          </a:bodyPr>
          <a:lstStyle/>
          <a:p>
            <a:pPr marL="311150" indent="-311150" algn="just">
              <a:buFont typeface="Wingdings" panose="05000000000000000000" pitchFamily="2" charset="2"/>
              <a:buNone/>
            </a:pPr>
            <a:endParaRPr lang="fr-CA" altLang="fr-FR" sz="3500" dirty="0">
              <a:cs typeface="Times New Roman" panose="02020603050405020304" pitchFamily="18" charset="0"/>
            </a:endParaRPr>
          </a:p>
          <a:p>
            <a:pPr marL="311150" indent="-311150" algn="just"/>
            <a:r>
              <a:rPr lang="fr-CA" altLang="fr-FR" sz="4000" b="1" dirty="0">
                <a:cs typeface="Times New Roman" panose="02020603050405020304" pitchFamily="18" charset="0"/>
              </a:rPr>
              <a:t>À</a:t>
            </a:r>
            <a:r>
              <a:rPr lang="fr-CA" altLang="fr-FR" sz="3500" dirty="0">
                <a:cs typeface="Times New Roman" panose="02020603050405020304" pitchFamily="18" charset="0"/>
              </a:rPr>
              <a:t> la fin du 1er cycle du secondaire, l’élève est </a:t>
            </a:r>
            <a:r>
              <a:rPr lang="fr-CA" altLang="fr-FR" sz="35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orienté</a:t>
            </a:r>
            <a:r>
              <a:rPr lang="fr-CA" altLang="fr-FR" sz="3500" dirty="0">
                <a:cs typeface="Times New Roman" panose="02020603050405020304" pitchFamily="18" charset="0"/>
              </a:rPr>
              <a:t> vers le parcours du 2</a:t>
            </a:r>
            <a:r>
              <a:rPr lang="fr-CA" altLang="fr-FR" sz="3500" baseline="30000" dirty="0">
                <a:cs typeface="Times New Roman" panose="02020603050405020304" pitchFamily="18" charset="0"/>
              </a:rPr>
              <a:t>e</a:t>
            </a:r>
            <a:r>
              <a:rPr lang="fr-CA" altLang="fr-FR" sz="3500" dirty="0">
                <a:cs typeface="Times New Roman" panose="02020603050405020304" pitchFamily="18" charset="0"/>
              </a:rPr>
              <a:t> cycle qui répondra </a:t>
            </a:r>
            <a:r>
              <a:rPr lang="fr-CA" altLang="fr-FR" sz="35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le mieux</a:t>
            </a:r>
            <a:r>
              <a:rPr lang="fr-CA" altLang="fr-FR" sz="3500" dirty="0">
                <a:cs typeface="Times New Roman" panose="02020603050405020304" pitchFamily="18" charset="0"/>
              </a:rPr>
              <a:t> à ses </a:t>
            </a:r>
            <a:r>
              <a:rPr lang="fr-CA" altLang="fr-FR" sz="3500" dirty="0" smtClean="0">
                <a:cs typeface="Times New Roman" panose="02020603050405020304" pitchFamily="18" charset="0"/>
              </a:rPr>
              <a:t>besoins, ses capacités et ses intérêts.</a:t>
            </a:r>
            <a:endParaRPr lang="fr-CA" altLang="fr-FR" sz="3500" dirty="0">
              <a:cs typeface="Times New Roman" panose="02020603050405020304" pitchFamily="18" charset="0"/>
            </a:endParaRPr>
          </a:p>
        </p:txBody>
      </p:sp>
      <p:sp>
        <p:nvSpPr>
          <p:cNvPr id="613379" name="Rectangle 3"/>
          <p:cNvSpPr>
            <a:spLocks noChangeArrowheads="1"/>
          </p:cNvSpPr>
          <p:nvPr/>
        </p:nvSpPr>
        <p:spPr bwMode="auto">
          <a:xfrm>
            <a:off x="914400" y="1447800"/>
            <a:ext cx="7772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366713" indent="-3667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5338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3963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244475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3450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06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78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750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22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kumimoji="0" lang="fr-CA" altLang="fr-FR">
              <a:cs typeface="Times New Roman" panose="02020603050405020304" pitchFamily="18" charset="0"/>
            </a:endParaRPr>
          </a:p>
        </p:txBody>
      </p:sp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1042988" y="981075"/>
            <a:ext cx="77724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49213" indent="-492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33463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1138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246063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79663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368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940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512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84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endParaRPr kumimoji="0" lang="fr-CA" altLang="fr-FR" sz="3600" b="1" i="1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412875"/>
            <a:ext cx="7848600" cy="5040313"/>
          </a:xfrm>
        </p:spPr>
        <p:txBody>
          <a:bodyPr>
            <a:normAutofit lnSpcReduction="10000"/>
          </a:bodyPr>
          <a:lstStyle/>
          <a:p>
            <a:pPr marL="407988" indent="-407988" algn="just">
              <a:buFont typeface="Wingdings" panose="05000000000000000000" pitchFamily="2" charset="2"/>
              <a:buNone/>
            </a:pPr>
            <a:r>
              <a:rPr lang="fr-CA" altLang="fr-FR" sz="2400">
                <a:cs typeface="Times New Roman" panose="02020603050405020304" pitchFamily="18" charset="0"/>
              </a:rPr>
              <a:t>	L’élève qui, </a:t>
            </a:r>
            <a:r>
              <a:rPr lang="fr-CA" altLang="fr-FR" sz="2400" b="1" u="sng">
                <a:cs typeface="Times New Roman" panose="02020603050405020304" pitchFamily="18" charset="0"/>
              </a:rPr>
              <a:t>au 30 septembre</a:t>
            </a:r>
            <a:r>
              <a:rPr lang="fr-CA" altLang="fr-FR" sz="2400">
                <a:cs typeface="Times New Roman" panose="02020603050405020304" pitchFamily="18" charset="0"/>
              </a:rPr>
              <a:t> de l’année scolaire au cours de laquelle il commence sa formation, est âgé </a:t>
            </a:r>
            <a:r>
              <a:rPr lang="fr-CA" altLang="fr-FR" sz="2400" b="1" u="sng">
                <a:cs typeface="Times New Roman" panose="02020603050405020304" pitchFamily="18" charset="0"/>
              </a:rPr>
              <a:t>d’au moins 15 ans</a:t>
            </a:r>
            <a:r>
              <a:rPr lang="fr-CA" altLang="fr-FR" sz="2400">
                <a:cs typeface="Times New Roman" panose="02020603050405020304" pitchFamily="18" charset="0"/>
              </a:rPr>
              <a:t>, peut s’inscrire à l’une ou l’autre de ces formations s’il appert de son bilan des apprentissages ou de son plan d’intervention que :</a:t>
            </a:r>
          </a:p>
          <a:p>
            <a:pPr marL="407988" indent="-407988" algn="just">
              <a:buFont typeface="Wingdings" panose="05000000000000000000" pitchFamily="2" charset="2"/>
              <a:buNone/>
            </a:pPr>
            <a:endParaRPr lang="fr-CA" altLang="fr-FR" sz="1700">
              <a:cs typeface="Times New Roman" panose="02020603050405020304" pitchFamily="18" charset="0"/>
            </a:endParaRPr>
          </a:p>
          <a:p>
            <a:pPr marL="407988" indent="-407988" algn="just">
              <a:buFont typeface="Wingdings" panose="05000000000000000000" pitchFamily="2" charset="2"/>
              <a:buNone/>
            </a:pPr>
            <a:r>
              <a:rPr lang="fr-CA" altLang="fr-FR" sz="2400">
                <a:cs typeface="Times New Roman" panose="02020603050405020304" pitchFamily="18" charset="0"/>
              </a:rPr>
              <a:t>1° 	cette formation est celle qui, parmi toutes les formations offertes à l’enseignement secondaire, est davantage susceptible de répondre à son intérêt, à ses besoins et à ses capacités;</a:t>
            </a:r>
          </a:p>
          <a:p>
            <a:pPr marL="407988" indent="-407988" algn="just">
              <a:buFont typeface="Wingdings" panose="05000000000000000000" pitchFamily="2" charset="2"/>
              <a:buNone/>
            </a:pPr>
            <a:endParaRPr lang="fr-CA" altLang="fr-FR" sz="1700">
              <a:cs typeface="Times New Roman" panose="02020603050405020304" pitchFamily="18" charset="0"/>
            </a:endParaRPr>
          </a:p>
          <a:p>
            <a:pPr marL="407988" indent="-407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fr-CA" altLang="fr-FR" sz="2400">
                <a:cs typeface="Times New Roman" panose="02020603050405020304" pitchFamily="18" charset="0"/>
              </a:rPr>
              <a:t>2°	l’élève respecte les conditions particulières d’admission…</a:t>
            </a:r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1259631" y="260350"/>
            <a:ext cx="7184281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49213" indent="-492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33463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1138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246063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79663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368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940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512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84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kumimoji="0" lang="fr-CA" altLang="fr-FR" sz="3000" b="1" i="1" dirty="0">
                <a:solidFill>
                  <a:schemeClr val="accent1"/>
                </a:solidFill>
                <a:cs typeface="Times New Roman" panose="02020603050405020304" pitchFamily="18" charset="0"/>
              </a:rPr>
              <a:t>Conditions d’admission du </a:t>
            </a:r>
            <a:r>
              <a:rPr kumimoji="0" lang="fr-CA" altLang="fr-FR" sz="30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parcours</a:t>
            </a:r>
            <a:r>
              <a:rPr kumimoji="0" lang="fr-CA" altLang="fr-FR" sz="3000" b="1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de formation axée sur l’emploi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2646363"/>
            <a:ext cx="7239000" cy="1719262"/>
          </a:xfrm>
        </p:spPr>
        <p:txBody>
          <a:bodyPr/>
          <a:lstStyle/>
          <a:p>
            <a:pPr marL="0" indent="0" algn="just">
              <a:buFont typeface="Wingdings" panose="05000000000000000000" pitchFamily="2" charset="2"/>
              <a:buNone/>
            </a:pPr>
            <a:r>
              <a:rPr lang="fr-CA" altLang="fr-FR" sz="2400" dirty="0">
                <a:cs typeface="Times New Roman" panose="02020603050405020304" pitchFamily="18" charset="0"/>
              </a:rPr>
              <a:t>L’élève qui n’a pas atteint les objectifs des programmes d ’études de l ’enseignement </a:t>
            </a:r>
            <a:r>
              <a:rPr lang="fr-CA" altLang="fr-FR" sz="2400" dirty="0">
                <a:solidFill>
                  <a:schemeClr val="tx2"/>
                </a:solidFill>
                <a:cs typeface="Times New Roman" panose="02020603050405020304" pitchFamily="18" charset="0"/>
              </a:rPr>
              <a:t>primaire</a:t>
            </a:r>
            <a:r>
              <a:rPr lang="fr-CA" altLang="fr-FR" sz="24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fr-CA" altLang="fr-FR" sz="2400" dirty="0">
                <a:cs typeface="Times New Roman" panose="02020603050405020304" pitchFamily="18" charset="0"/>
              </a:rPr>
              <a:t>dans les matières </a:t>
            </a:r>
            <a:r>
              <a:rPr lang="fr-CA" altLang="fr-FR" sz="2400" i="1" dirty="0">
                <a:cs typeface="Times New Roman" panose="02020603050405020304" pitchFamily="18" charset="0"/>
              </a:rPr>
              <a:t>français</a:t>
            </a:r>
            <a:r>
              <a:rPr lang="fr-CA" altLang="fr-FR" sz="2400" dirty="0">
                <a:cs typeface="Times New Roman" panose="02020603050405020304" pitchFamily="18" charset="0"/>
              </a:rPr>
              <a:t> </a:t>
            </a:r>
            <a:r>
              <a:rPr lang="fr-CA" altLang="fr-FR" sz="2400" b="1" u="sng" dirty="0">
                <a:cs typeface="Times New Roman" panose="02020603050405020304" pitchFamily="18" charset="0"/>
              </a:rPr>
              <a:t>et</a:t>
            </a:r>
            <a:r>
              <a:rPr lang="fr-CA" altLang="fr-FR" sz="2400" b="1" dirty="0">
                <a:cs typeface="Times New Roman" panose="02020603050405020304" pitchFamily="18" charset="0"/>
              </a:rPr>
              <a:t> </a:t>
            </a:r>
            <a:r>
              <a:rPr lang="fr-CA" altLang="fr-FR" sz="2400" i="1" dirty="0">
                <a:cs typeface="Times New Roman" panose="02020603050405020304" pitchFamily="18" charset="0"/>
              </a:rPr>
              <a:t>mathématique</a:t>
            </a:r>
            <a:r>
              <a:rPr lang="fr-CA" altLang="fr-FR" sz="24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90851" name="Rectangle 3"/>
          <p:cNvSpPr>
            <a:spLocks noChangeArrowheads="1"/>
          </p:cNvSpPr>
          <p:nvPr/>
        </p:nvSpPr>
        <p:spPr bwMode="auto">
          <a:xfrm>
            <a:off x="914400" y="1447800"/>
            <a:ext cx="7772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366713" indent="-3667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5338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3963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244475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3450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06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78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750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22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kumimoji="0" lang="fr-CA" altLang="fr-FR">
              <a:cs typeface="Times New Roman" panose="02020603050405020304" pitchFamily="18" charset="0"/>
            </a:endParaRPr>
          </a:p>
        </p:txBody>
      </p:sp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1066800" y="1484313"/>
            <a:ext cx="731520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49213" indent="-492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33463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1138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246063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79663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368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940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512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84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kumimoji="0" lang="fr-CA" altLang="fr-FR" sz="3000" b="1" i="1">
                <a:solidFill>
                  <a:schemeClr val="accent1"/>
                </a:solidFill>
                <a:cs typeface="Times New Roman" panose="02020603050405020304" pitchFamily="18" charset="0"/>
              </a:rPr>
              <a:t>Condition particulière d’admission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kumimoji="0" lang="fr-CA" altLang="fr-FR" sz="3000" b="1" i="1">
                <a:solidFill>
                  <a:schemeClr val="accent1"/>
                </a:solidFill>
                <a:cs typeface="Times New Roman" panose="02020603050405020304" pitchFamily="18" charset="0"/>
              </a:rPr>
              <a:t>en FPT</a:t>
            </a:r>
            <a:endParaRPr kumimoji="0" lang="fr-CA" altLang="fr-FR" sz="1900" b="1" i="1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2551113"/>
            <a:ext cx="7696200" cy="36576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100">
                <a:cs typeface="Times New Roman" panose="02020603050405020304" pitchFamily="18" charset="0"/>
              </a:rPr>
              <a:t>L’élève peut être admis à la FMS si :</a:t>
            </a: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100"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100">
                <a:cs typeface="Times New Roman" panose="02020603050405020304" pitchFamily="18" charset="0"/>
              </a:rPr>
              <a:t>1°   il </a:t>
            </a:r>
            <a:r>
              <a:rPr lang="fr-CA" altLang="fr-FR" sz="2400">
                <a:cs typeface="Times New Roman" panose="02020603050405020304" pitchFamily="18" charset="0"/>
              </a:rPr>
              <a:t>a atteint les objectifs des programmes d’études de l’enseignement primaire dans les matières </a:t>
            </a:r>
            <a:r>
              <a:rPr lang="fr-CA" altLang="fr-FR" sz="2400" i="1">
                <a:cs typeface="Times New Roman" panose="02020603050405020304" pitchFamily="18" charset="0"/>
              </a:rPr>
              <a:t>français</a:t>
            </a:r>
            <a:r>
              <a:rPr lang="fr-CA" altLang="fr-FR" sz="2400">
                <a:cs typeface="Times New Roman" panose="02020603050405020304" pitchFamily="18" charset="0"/>
              </a:rPr>
              <a:t> et </a:t>
            </a:r>
            <a:r>
              <a:rPr lang="fr-CA" altLang="fr-FR" sz="2400" i="1">
                <a:cs typeface="Times New Roman" panose="02020603050405020304" pitchFamily="18" charset="0"/>
              </a:rPr>
              <a:t>mathématique</a:t>
            </a:r>
            <a:r>
              <a:rPr lang="fr-CA" altLang="fr-FR" sz="2400">
                <a:cs typeface="Times New Roman" panose="02020603050405020304" pitchFamily="18" charset="0"/>
              </a:rPr>
              <a:t>, mais n ’a pas obtenu les unités du premier cycle de l’enseignement secondaire (2</a:t>
            </a:r>
            <a:r>
              <a:rPr lang="fr-CA" altLang="fr-FR" sz="2400" baseline="30000">
                <a:cs typeface="Times New Roman" panose="02020603050405020304" pitchFamily="18" charset="0"/>
              </a:rPr>
              <a:t>e</a:t>
            </a:r>
            <a:r>
              <a:rPr lang="fr-CA" altLang="fr-FR" sz="2400">
                <a:cs typeface="Times New Roman" panose="02020603050405020304" pitchFamily="18" charset="0"/>
              </a:rPr>
              <a:t> secondaire) dans ces matières;</a:t>
            </a:r>
            <a:endParaRPr lang="fr-CA" altLang="fr-FR" sz="210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100"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r-CA" altLang="fr-FR" sz="2100">
                <a:cs typeface="Times New Roman" panose="02020603050405020304" pitchFamily="18" charset="0"/>
              </a:rPr>
              <a:t>2° il respecte les conditions particulières d’admission au programme menant à ce métier qui sont établies par la ministre.</a:t>
            </a:r>
          </a:p>
        </p:txBody>
      </p:sp>
      <p:sp>
        <p:nvSpPr>
          <p:cNvPr id="594947" name="Rectangle 3"/>
          <p:cNvSpPr>
            <a:spLocks noChangeArrowheads="1"/>
          </p:cNvSpPr>
          <p:nvPr/>
        </p:nvSpPr>
        <p:spPr bwMode="auto">
          <a:xfrm>
            <a:off x="914400" y="1447800"/>
            <a:ext cx="7772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366713" indent="-3667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5338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23963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244475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3450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06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78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750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2250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kumimoji="0" lang="fr-CA" altLang="fr-FR">
              <a:cs typeface="Times New Roman" panose="02020603050405020304" pitchFamily="18" charset="0"/>
            </a:endParaRPr>
          </a:p>
        </p:txBody>
      </p:sp>
      <p:sp>
        <p:nvSpPr>
          <p:cNvPr id="594948" name="Rectangle 4"/>
          <p:cNvSpPr>
            <a:spLocks noChangeArrowheads="1"/>
          </p:cNvSpPr>
          <p:nvPr/>
        </p:nvSpPr>
        <p:spPr bwMode="auto">
          <a:xfrm>
            <a:off x="1295400" y="765969"/>
            <a:ext cx="7543800" cy="123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68" tIns="48984" rIns="97968" bIns="48984"/>
          <a:lstStyle>
            <a:lvl1pPr marL="49213" indent="-49213" defTabSz="979488"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033463" indent="-306388" defTabSz="979488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1138" indent="-244475" defTabSz="979488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30400" indent="-246063" defTabSz="979488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379663" indent="-244475" defTabSz="979488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8368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940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512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8463" indent="-244475" defTabSz="979488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kumimoji="0" lang="fr-CA" altLang="fr-FR" sz="3000" b="1" i="1" dirty="0">
                <a:solidFill>
                  <a:schemeClr val="accent1"/>
                </a:solidFill>
                <a:cs typeface="Times New Roman" panose="02020603050405020304" pitchFamily="18" charset="0"/>
              </a:rPr>
              <a:t>Conditions particulières d’admission pour la formation à un métier semi-spécialisé (FMS)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kumimoji="0" lang="fr-CA" altLang="fr-FR" sz="1900" b="1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altLang="fr-FR" dirty="0"/>
              <a:t>Le PFAE, dans quel but?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/>
              <a:t>Préparer les élèves à faire face aux exigences de la vie en société comme à celles du monde du travail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2784</TotalTime>
  <Words>1063</Words>
  <Application>Microsoft Office PowerPoint</Application>
  <PresentationFormat>Affichage à l'écran (4:3)</PresentationFormat>
  <Paragraphs>163</Paragraphs>
  <Slides>37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37</vt:i4>
      </vt:variant>
    </vt:vector>
  </HeadingPairs>
  <TitlesOfParts>
    <vt:vector size="44" baseType="lpstr">
      <vt:lpstr>Times New Roman</vt:lpstr>
      <vt:lpstr>Arial</vt:lpstr>
      <vt:lpstr>Arial Narrow</vt:lpstr>
      <vt:lpstr>Wingdings</vt:lpstr>
      <vt:lpstr>Tw Cen MT</vt:lpstr>
      <vt:lpstr>Brin</vt:lpstr>
      <vt:lpstr>Feuille de calcul Microsoft Excel 97-2003</vt:lpstr>
      <vt:lpstr>Présentation PowerPoint</vt:lpstr>
      <vt:lpstr>Orientations  du programme de formation de l’école québécoise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PFAE, dans quel but?</vt:lpstr>
      <vt:lpstr> Un choix de parcours  </vt:lpstr>
      <vt:lpstr>Particulièrement en ce qui concerne l’établissement de partenariats</vt:lpstr>
      <vt:lpstr>fixées pour chaque élève</vt:lpstr>
      <vt:lpstr>PFAE: avantages pour l’élève</vt:lpstr>
      <vt:lpstr>Quels métiers les élèves apprennent-ils?</vt:lpstr>
      <vt:lpstr>Présentation PowerPoint</vt:lpstr>
      <vt:lpstr>Quels élèves  se retrouvent en FPT?</vt:lpstr>
      <vt:lpstr>Présentation PowerPoint</vt:lpstr>
      <vt:lpstr>Présentation PowerPoint</vt:lpstr>
      <vt:lpstr>La FPT et l’évaluation</vt:lpstr>
      <vt:lpstr>Quels types de classes  y a-t-il en FPT? </vt:lpstr>
      <vt:lpstr>FPT: les stages (échange verbal avec l’animatrice)</vt:lpstr>
      <vt:lpstr>Transition école-vie active (TÉVA) et emploi des élèves  vulnérables ou handicapés</vt:lpstr>
      <vt:lpstr>Comment prépare-t-on l’élève de FPT à ses stages et à l’insertion en emploi?</vt:lpstr>
      <vt:lpstr>Tant de choses à apprendre…</vt:lpstr>
      <vt:lpstr>FPT: Comment s’articule l’alternance stages-études</vt:lpstr>
      <vt:lpstr>Présentation PowerPoint</vt:lpstr>
      <vt:lpstr>Présentation PowerPoint</vt:lpstr>
      <vt:lpstr>Présentation PowerPoint</vt:lpstr>
      <vt:lpstr>Passerelle FPT  la 3e année…mais  à quelles conditions?</vt:lpstr>
      <vt:lpstr>Caractéristiques de la passerelle FPT vers la formation pratique de FMS</vt:lpstr>
      <vt:lpstr>Présentation PowerPoint</vt:lpstr>
      <vt:lpstr>Présentation PowerPoint</vt:lpstr>
      <vt:lpstr>FMS</vt:lpstr>
      <vt:lpstr>Présentation PowerPoint</vt:lpstr>
      <vt:lpstr>Présentation PowerPoint</vt:lpstr>
      <vt:lpstr>Présentation PowerPoint</vt:lpstr>
      <vt:lpstr>Présentation adaptée par Hélène Bélanger et Sophie Mongrain, CSDM, sept 2017 Source inconnue</vt:lpstr>
    </vt:vector>
  </TitlesOfParts>
  <Company>MEQ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Exposé de la situation</dc:title>
  <dc:creator>Alain Vigneault</dc:creator>
  <cp:lastModifiedBy>Mongrain Sophie</cp:lastModifiedBy>
  <cp:revision>138</cp:revision>
  <cp:lastPrinted>2005-11-18T13:29:14Z</cp:lastPrinted>
  <dcterms:created xsi:type="dcterms:W3CDTF">2005-04-07T20:02:42Z</dcterms:created>
  <dcterms:modified xsi:type="dcterms:W3CDTF">2017-09-21T16:59:16Z</dcterms:modified>
</cp:coreProperties>
</file>