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6" r:id="rId7"/>
    <p:sldId id="264" r:id="rId8"/>
    <p:sldId id="260" r:id="rId9"/>
    <p:sldId id="262" r:id="rId10"/>
    <p:sldId id="263" r:id="rId11"/>
    <p:sldId id="261" r:id="rId12"/>
  </p:sldIdLst>
  <p:sldSz cx="9144000" cy="6858000" type="screen4x3"/>
  <p:notesSz cx="6858000" cy="9144000"/>
  <p:defaultTextStyle>
    <a:defPPr>
      <a:defRPr lang="fr-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1" d="100"/>
          <a:sy n="61" d="100"/>
        </p:scale>
        <p:origin x="-2074" y="-4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CA"/>
          </a:p>
        </p:txBody>
      </p:sp>
      <p:sp>
        <p:nvSpPr>
          <p:cNvPr id="4" name="Espace réservé de la date 3"/>
          <p:cNvSpPr>
            <a:spLocks noGrp="1"/>
          </p:cNvSpPr>
          <p:nvPr>
            <p:ph type="dt" sz="half" idx="10"/>
          </p:nvPr>
        </p:nvSpPr>
        <p:spPr/>
        <p:txBody>
          <a:bodyPr/>
          <a:lstStyle>
            <a:lvl1pPr>
              <a:defRPr/>
            </a:lvl1pPr>
          </a:lstStyle>
          <a:p>
            <a:endParaRPr lang="fr-CA" altLang="fr-FR"/>
          </a:p>
        </p:txBody>
      </p:sp>
      <p:sp>
        <p:nvSpPr>
          <p:cNvPr id="5" name="Espace réservé du pied de page 4"/>
          <p:cNvSpPr>
            <a:spLocks noGrp="1"/>
          </p:cNvSpPr>
          <p:nvPr>
            <p:ph type="ftr" sz="quarter" idx="11"/>
          </p:nvPr>
        </p:nvSpPr>
        <p:spPr/>
        <p:txBody>
          <a:bodyPr/>
          <a:lstStyle>
            <a:lvl1pPr>
              <a:defRPr/>
            </a:lvl1pPr>
          </a:lstStyle>
          <a:p>
            <a:endParaRPr lang="fr-CA" altLang="fr-FR"/>
          </a:p>
        </p:txBody>
      </p:sp>
      <p:sp>
        <p:nvSpPr>
          <p:cNvPr id="6" name="Espace réservé du numéro de diapositive 5"/>
          <p:cNvSpPr>
            <a:spLocks noGrp="1"/>
          </p:cNvSpPr>
          <p:nvPr>
            <p:ph type="sldNum" sz="quarter" idx="12"/>
          </p:nvPr>
        </p:nvSpPr>
        <p:spPr/>
        <p:txBody>
          <a:bodyPr/>
          <a:lstStyle>
            <a:lvl1pPr>
              <a:defRPr/>
            </a:lvl1pPr>
          </a:lstStyle>
          <a:p>
            <a:fld id="{BE20DA71-30D9-4F4B-9072-82FFCEFA9A72}" type="slidenum">
              <a:rPr lang="fr-CA" altLang="fr-FR"/>
              <a:pPr/>
              <a:t>‹N°›</a:t>
            </a:fld>
            <a:endParaRPr lang="fr-CA" altLang="fr-FR"/>
          </a:p>
        </p:txBody>
      </p:sp>
    </p:spTree>
    <p:extLst>
      <p:ext uri="{BB962C8B-B14F-4D97-AF65-F5344CB8AC3E}">
        <p14:creationId xmlns:p14="http://schemas.microsoft.com/office/powerpoint/2010/main" val="1403353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endParaRPr lang="fr-CA" altLang="fr-FR"/>
          </a:p>
        </p:txBody>
      </p:sp>
      <p:sp>
        <p:nvSpPr>
          <p:cNvPr id="5" name="Espace réservé du pied de page 4"/>
          <p:cNvSpPr>
            <a:spLocks noGrp="1"/>
          </p:cNvSpPr>
          <p:nvPr>
            <p:ph type="ftr" sz="quarter" idx="11"/>
          </p:nvPr>
        </p:nvSpPr>
        <p:spPr/>
        <p:txBody>
          <a:bodyPr/>
          <a:lstStyle>
            <a:lvl1pPr>
              <a:defRPr/>
            </a:lvl1pPr>
          </a:lstStyle>
          <a:p>
            <a:endParaRPr lang="fr-CA" altLang="fr-FR"/>
          </a:p>
        </p:txBody>
      </p:sp>
      <p:sp>
        <p:nvSpPr>
          <p:cNvPr id="6" name="Espace réservé du numéro de diapositive 5"/>
          <p:cNvSpPr>
            <a:spLocks noGrp="1"/>
          </p:cNvSpPr>
          <p:nvPr>
            <p:ph type="sldNum" sz="quarter" idx="12"/>
          </p:nvPr>
        </p:nvSpPr>
        <p:spPr/>
        <p:txBody>
          <a:bodyPr/>
          <a:lstStyle>
            <a:lvl1pPr>
              <a:defRPr/>
            </a:lvl1pPr>
          </a:lstStyle>
          <a:p>
            <a:fld id="{3FAAB0BC-AF2A-40D5-AFC8-961EF0B94B60}" type="slidenum">
              <a:rPr lang="fr-CA" altLang="fr-FR"/>
              <a:pPr/>
              <a:t>‹N°›</a:t>
            </a:fld>
            <a:endParaRPr lang="fr-CA" altLang="fr-FR"/>
          </a:p>
        </p:txBody>
      </p:sp>
    </p:spTree>
    <p:extLst>
      <p:ext uri="{BB962C8B-B14F-4D97-AF65-F5344CB8AC3E}">
        <p14:creationId xmlns:p14="http://schemas.microsoft.com/office/powerpoint/2010/main" val="2641158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endParaRPr lang="fr-CA" altLang="fr-FR"/>
          </a:p>
        </p:txBody>
      </p:sp>
      <p:sp>
        <p:nvSpPr>
          <p:cNvPr id="5" name="Espace réservé du pied de page 4"/>
          <p:cNvSpPr>
            <a:spLocks noGrp="1"/>
          </p:cNvSpPr>
          <p:nvPr>
            <p:ph type="ftr" sz="quarter" idx="11"/>
          </p:nvPr>
        </p:nvSpPr>
        <p:spPr/>
        <p:txBody>
          <a:bodyPr/>
          <a:lstStyle>
            <a:lvl1pPr>
              <a:defRPr/>
            </a:lvl1pPr>
          </a:lstStyle>
          <a:p>
            <a:endParaRPr lang="fr-CA" altLang="fr-FR"/>
          </a:p>
        </p:txBody>
      </p:sp>
      <p:sp>
        <p:nvSpPr>
          <p:cNvPr id="6" name="Espace réservé du numéro de diapositive 5"/>
          <p:cNvSpPr>
            <a:spLocks noGrp="1"/>
          </p:cNvSpPr>
          <p:nvPr>
            <p:ph type="sldNum" sz="quarter" idx="12"/>
          </p:nvPr>
        </p:nvSpPr>
        <p:spPr/>
        <p:txBody>
          <a:bodyPr/>
          <a:lstStyle>
            <a:lvl1pPr>
              <a:defRPr/>
            </a:lvl1pPr>
          </a:lstStyle>
          <a:p>
            <a:fld id="{6767318D-6B60-462D-B970-B3F45EBA5037}" type="slidenum">
              <a:rPr lang="fr-CA" altLang="fr-FR"/>
              <a:pPr/>
              <a:t>‹N°›</a:t>
            </a:fld>
            <a:endParaRPr lang="fr-CA" altLang="fr-FR"/>
          </a:p>
        </p:txBody>
      </p:sp>
    </p:spTree>
    <p:extLst>
      <p:ext uri="{BB962C8B-B14F-4D97-AF65-F5344CB8AC3E}">
        <p14:creationId xmlns:p14="http://schemas.microsoft.com/office/powerpoint/2010/main" val="1231974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lvl1pPr>
              <a:defRPr/>
            </a:lvl1pPr>
          </a:lstStyle>
          <a:p>
            <a:endParaRPr lang="fr-CA" altLang="fr-FR"/>
          </a:p>
        </p:txBody>
      </p:sp>
      <p:sp>
        <p:nvSpPr>
          <p:cNvPr id="5" name="Espace réservé du pied de page 4"/>
          <p:cNvSpPr>
            <a:spLocks noGrp="1"/>
          </p:cNvSpPr>
          <p:nvPr>
            <p:ph type="ftr" sz="quarter" idx="11"/>
          </p:nvPr>
        </p:nvSpPr>
        <p:spPr/>
        <p:txBody>
          <a:bodyPr/>
          <a:lstStyle>
            <a:lvl1pPr>
              <a:defRPr/>
            </a:lvl1pPr>
          </a:lstStyle>
          <a:p>
            <a:endParaRPr lang="fr-CA" altLang="fr-FR"/>
          </a:p>
        </p:txBody>
      </p:sp>
      <p:sp>
        <p:nvSpPr>
          <p:cNvPr id="6" name="Espace réservé du numéro de diapositive 5"/>
          <p:cNvSpPr>
            <a:spLocks noGrp="1"/>
          </p:cNvSpPr>
          <p:nvPr>
            <p:ph type="sldNum" sz="quarter" idx="12"/>
          </p:nvPr>
        </p:nvSpPr>
        <p:spPr/>
        <p:txBody>
          <a:bodyPr/>
          <a:lstStyle>
            <a:lvl1pPr>
              <a:defRPr/>
            </a:lvl1pPr>
          </a:lstStyle>
          <a:p>
            <a:fld id="{53E5B7B4-B490-4A6F-BB7C-8E2FA4AF8B75}" type="slidenum">
              <a:rPr lang="fr-CA" altLang="fr-FR"/>
              <a:pPr/>
              <a:t>‹N°›</a:t>
            </a:fld>
            <a:endParaRPr lang="fr-CA" altLang="fr-FR"/>
          </a:p>
        </p:txBody>
      </p:sp>
    </p:spTree>
    <p:extLst>
      <p:ext uri="{BB962C8B-B14F-4D97-AF65-F5344CB8AC3E}">
        <p14:creationId xmlns:p14="http://schemas.microsoft.com/office/powerpoint/2010/main" val="4033372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endParaRPr lang="fr-CA" altLang="fr-FR"/>
          </a:p>
        </p:txBody>
      </p:sp>
      <p:sp>
        <p:nvSpPr>
          <p:cNvPr id="5" name="Espace réservé du pied de page 4"/>
          <p:cNvSpPr>
            <a:spLocks noGrp="1"/>
          </p:cNvSpPr>
          <p:nvPr>
            <p:ph type="ftr" sz="quarter" idx="11"/>
          </p:nvPr>
        </p:nvSpPr>
        <p:spPr/>
        <p:txBody>
          <a:bodyPr/>
          <a:lstStyle>
            <a:lvl1pPr>
              <a:defRPr/>
            </a:lvl1pPr>
          </a:lstStyle>
          <a:p>
            <a:endParaRPr lang="fr-CA" altLang="fr-FR"/>
          </a:p>
        </p:txBody>
      </p:sp>
      <p:sp>
        <p:nvSpPr>
          <p:cNvPr id="6" name="Espace réservé du numéro de diapositive 5"/>
          <p:cNvSpPr>
            <a:spLocks noGrp="1"/>
          </p:cNvSpPr>
          <p:nvPr>
            <p:ph type="sldNum" sz="quarter" idx="12"/>
          </p:nvPr>
        </p:nvSpPr>
        <p:spPr/>
        <p:txBody>
          <a:bodyPr/>
          <a:lstStyle>
            <a:lvl1pPr>
              <a:defRPr/>
            </a:lvl1pPr>
          </a:lstStyle>
          <a:p>
            <a:fld id="{AC64CA38-D263-41AA-B63B-963AF9091FBE}" type="slidenum">
              <a:rPr lang="fr-CA" altLang="fr-FR"/>
              <a:pPr/>
              <a:t>‹N°›</a:t>
            </a:fld>
            <a:endParaRPr lang="fr-CA" altLang="fr-FR"/>
          </a:p>
        </p:txBody>
      </p:sp>
    </p:spTree>
    <p:extLst>
      <p:ext uri="{BB962C8B-B14F-4D97-AF65-F5344CB8AC3E}">
        <p14:creationId xmlns:p14="http://schemas.microsoft.com/office/powerpoint/2010/main" val="2789114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lvl1pPr>
              <a:defRPr/>
            </a:lvl1pPr>
          </a:lstStyle>
          <a:p>
            <a:endParaRPr lang="fr-CA" altLang="fr-FR"/>
          </a:p>
        </p:txBody>
      </p:sp>
      <p:sp>
        <p:nvSpPr>
          <p:cNvPr id="6" name="Espace réservé du pied de page 5"/>
          <p:cNvSpPr>
            <a:spLocks noGrp="1"/>
          </p:cNvSpPr>
          <p:nvPr>
            <p:ph type="ftr" sz="quarter" idx="11"/>
          </p:nvPr>
        </p:nvSpPr>
        <p:spPr/>
        <p:txBody>
          <a:bodyPr/>
          <a:lstStyle>
            <a:lvl1pPr>
              <a:defRPr/>
            </a:lvl1pPr>
          </a:lstStyle>
          <a:p>
            <a:endParaRPr lang="fr-CA" altLang="fr-FR"/>
          </a:p>
        </p:txBody>
      </p:sp>
      <p:sp>
        <p:nvSpPr>
          <p:cNvPr id="7" name="Espace réservé du numéro de diapositive 6"/>
          <p:cNvSpPr>
            <a:spLocks noGrp="1"/>
          </p:cNvSpPr>
          <p:nvPr>
            <p:ph type="sldNum" sz="quarter" idx="12"/>
          </p:nvPr>
        </p:nvSpPr>
        <p:spPr/>
        <p:txBody>
          <a:bodyPr/>
          <a:lstStyle>
            <a:lvl1pPr>
              <a:defRPr/>
            </a:lvl1pPr>
          </a:lstStyle>
          <a:p>
            <a:fld id="{9AB17C22-152D-4263-A96C-9D5AA11BF5DA}" type="slidenum">
              <a:rPr lang="fr-CA" altLang="fr-FR"/>
              <a:pPr/>
              <a:t>‹N°›</a:t>
            </a:fld>
            <a:endParaRPr lang="fr-CA" altLang="fr-FR"/>
          </a:p>
        </p:txBody>
      </p:sp>
    </p:spTree>
    <p:extLst>
      <p:ext uri="{BB962C8B-B14F-4D97-AF65-F5344CB8AC3E}">
        <p14:creationId xmlns:p14="http://schemas.microsoft.com/office/powerpoint/2010/main" val="1912390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lvl1pPr>
              <a:defRPr/>
            </a:lvl1pPr>
          </a:lstStyle>
          <a:p>
            <a:endParaRPr lang="fr-CA" altLang="fr-FR"/>
          </a:p>
        </p:txBody>
      </p:sp>
      <p:sp>
        <p:nvSpPr>
          <p:cNvPr id="8" name="Espace réservé du pied de page 7"/>
          <p:cNvSpPr>
            <a:spLocks noGrp="1"/>
          </p:cNvSpPr>
          <p:nvPr>
            <p:ph type="ftr" sz="quarter" idx="11"/>
          </p:nvPr>
        </p:nvSpPr>
        <p:spPr/>
        <p:txBody>
          <a:bodyPr/>
          <a:lstStyle>
            <a:lvl1pPr>
              <a:defRPr/>
            </a:lvl1pPr>
          </a:lstStyle>
          <a:p>
            <a:endParaRPr lang="fr-CA" altLang="fr-FR"/>
          </a:p>
        </p:txBody>
      </p:sp>
      <p:sp>
        <p:nvSpPr>
          <p:cNvPr id="9" name="Espace réservé du numéro de diapositive 8"/>
          <p:cNvSpPr>
            <a:spLocks noGrp="1"/>
          </p:cNvSpPr>
          <p:nvPr>
            <p:ph type="sldNum" sz="quarter" idx="12"/>
          </p:nvPr>
        </p:nvSpPr>
        <p:spPr/>
        <p:txBody>
          <a:bodyPr/>
          <a:lstStyle>
            <a:lvl1pPr>
              <a:defRPr/>
            </a:lvl1pPr>
          </a:lstStyle>
          <a:p>
            <a:fld id="{278BCA15-0DC5-44A1-AD3C-3B6B7FAD3098}" type="slidenum">
              <a:rPr lang="fr-CA" altLang="fr-FR"/>
              <a:pPr/>
              <a:t>‹N°›</a:t>
            </a:fld>
            <a:endParaRPr lang="fr-CA" altLang="fr-FR"/>
          </a:p>
        </p:txBody>
      </p:sp>
    </p:spTree>
    <p:extLst>
      <p:ext uri="{BB962C8B-B14F-4D97-AF65-F5344CB8AC3E}">
        <p14:creationId xmlns:p14="http://schemas.microsoft.com/office/powerpoint/2010/main" val="73035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CA"/>
          </a:p>
        </p:txBody>
      </p:sp>
      <p:sp>
        <p:nvSpPr>
          <p:cNvPr id="3" name="Espace réservé de la date 2"/>
          <p:cNvSpPr>
            <a:spLocks noGrp="1"/>
          </p:cNvSpPr>
          <p:nvPr>
            <p:ph type="dt" sz="half" idx="10"/>
          </p:nvPr>
        </p:nvSpPr>
        <p:spPr/>
        <p:txBody>
          <a:bodyPr/>
          <a:lstStyle>
            <a:lvl1pPr>
              <a:defRPr/>
            </a:lvl1pPr>
          </a:lstStyle>
          <a:p>
            <a:endParaRPr lang="fr-CA" altLang="fr-FR"/>
          </a:p>
        </p:txBody>
      </p:sp>
      <p:sp>
        <p:nvSpPr>
          <p:cNvPr id="4" name="Espace réservé du pied de page 3"/>
          <p:cNvSpPr>
            <a:spLocks noGrp="1"/>
          </p:cNvSpPr>
          <p:nvPr>
            <p:ph type="ftr" sz="quarter" idx="11"/>
          </p:nvPr>
        </p:nvSpPr>
        <p:spPr/>
        <p:txBody>
          <a:bodyPr/>
          <a:lstStyle>
            <a:lvl1pPr>
              <a:defRPr/>
            </a:lvl1pPr>
          </a:lstStyle>
          <a:p>
            <a:endParaRPr lang="fr-CA" altLang="fr-FR"/>
          </a:p>
        </p:txBody>
      </p:sp>
      <p:sp>
        <p:nvSpPr>
          <p:cNvPr id="5" name="Espace réservé du numéro de diapositive 4"/>
          <p:cNvSpPr>
            <a:spLocks noGrp="1"/>
          </p:cNvSpPr>
          <p:nvPr>
            <p:ph type="sldNum" sz="quarter" idx="12"/>
          </p:nvPr>
        </p:nvSpPr>
        <p:spPr/>
        <p:txBody>
          <a:bodyPr/>
          <a:lstStyle>
            <a:lvl1pPr>
              <a:defRPr/>
            </a:lvl1pPr>
          </a:lstStyle>
          <a:p>
            <a:fld id="{7890E705-3C42-498B-BDB8-48AF2B0E8B3F}" type="slidenum">
              <a:rPr lang="fr-CA" altLang="fr-FR"/>
              <a:pPr/>
              <a:t>‹N°›</a:t>
            </a:fld>
            <a:endParaRPr lang="fr-CA" altLang="fr-FR"/>
          </a:p>
        </p:txBody>
      </p:sp>
    </p:spTree>
    <p:extLst>
      <p:ext uri="{BB962C8B-B14F-4D97-AF65-F5344CB8AC3E}">
        <p14:creationId xmlns:p14="http://schemas.microsoft.com/office/powerpoint/2010/main" val="7982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CA" altLang="fr-FR"/>
          </a:p>
        </p:txBody>
      </p:sp>
      <p:sp>
        <p:nvSpPr>
          <p:cNvPr id="3" name="Espace réservé du pied de page 2"/>
          <p:cNvSpPr>
            <a:spLocks noGrp="1"/>
          </p:cNvSpPr>
          <p:nvPr>
            <p:ph type="ftr" sz="quarter" idx="11"/>
          </p:nvPr>
        </p:nvSpPr>
        <p:spPr/>
        <p:txBody>
          <a:bodyPr/>
          <a:lstStyle>
            <a:lvl1pPr>
              <a:defRPr/>
            </a:lvl1pPr>
          </a:lstStyle>
          <a:p>
            <a:endParaRPr lang="fr-CA" altLang="fr-FR"/>
          </a:p>
        </p:txBody>
      </p:sp>
      <p:sp>
        <p:nvSpPr>
          <p:cNvPr id="4" name="Espace réservé du numéro de diapositive 3"/>
          <p:cNvSpPr>
            <a:spLocks noGrp="1"/>
          </p:cNvSpPr>
          <p:nvPr>
            <p:ph type="sldNum" sz="quarter" idx="12"/>
          </p:nvPr>
        </p:nvSpPr>
        <p:spPr/>
        <p:txBody>
          <a:bodyPr/>
          <a:lstStyle>
            <a:lvl1pPr>
              <a:defRPr/>
            </a:lvl1pPr>
          </a:lstStyle>
          <a:p>
            <a:fld id="{D50BE2DB-B2B1-4A03-8A52-F6832EE4135A}" type="slidenum">
              <a:rPr lang="fr-CA" altLang="fr-FR"/>
              <a:pPr/>
              <a:t>‹N°›</a:t>
            </a:fld>
            <a:endParaRPr lang="fr-CA" altLang="fr-FR"/>
          </a:p>
        </p:txBody>
      </p:sp>
    </p:spTree>
    <p:extLst>
      <p:ext uri="{BB962C8B-B14F-4D97-AF65-F5344CB8AC3E}">
        <p14:creationId xmlns:p14="http://schemas.microsoft.com/office/powerpoint/2010/main" val="1764027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CA" altLang="fr-FR"/>
          </a:p>
        </p:txBody>
      </p:sp>
      <p:sp>
        <p:nvSpPr>
          <p:cNvPr id="6" name="Espace réservé du pied de page 5"/>
          <p:cNvSpPr>
            <a:spLocks noGrp="1"/>
          </p:cNvSpPr>
          <p:nvPr>
            <p:ph type="ftr" sz="quarter" idx="11"/>
          </p:nvPr>
        </p:nvSpPr>
        <p:spPr/>
        <p:txBody>
          <a:bodyPr/>
          <a:lstStyle>
            <a:lvl1pPr>
              <a:defRPr/>
            </a:lvl1pPr>
          </a:lstStyle>
          <a:p>
            <a:endParaRPr lang="fr-CA" altLang="fr-FR"/>
          </a:p>
        </p:txBody>
      </p:sp>
      <p:sp>
        <p:nvSpPr>
          <p:cNvPr id="7" name="Espace réservé du numéro de diapositive 6"/>
          <p:cNvSpPr>
            <a:spLocks noGrp="1"/>
          </p:cNvSpPr>
          <p:nvPr>
            <p:ph type="sldNum" sz="quarter" idx="12"/>
          </p:nvPr>
        </p:nvSpPr>
        <p:spPr/>
        <p:txBody>
          <a:bodyPr/>
          <a:lstStyle>
            <a:lvl1pPr>
              <a:defRPr/>
            </a:lvl1pPr>
          </a:lstStyle>
          <a:p>
            <a:fld id="{8C069AB5-7D76-4A4C-834B-F2F1AC615746}" type="slidenum">
              <a:rPr lang="fr-CA" altLang="fr-FR"/>
              <a:pPr/>
              <a:t>‹N°›</a:t>
            </a:fld>
            <a:endParaRPr lang="fr-CA" altLang="fr-FR"/>
          </a:p>
        </p:txBody>
      </p:sp>
    </p:spTree>
    <p:extLst>
      <p:ext uri="{BB962C8B-B14F-4D97-AF65-F5344CB8AC3E}">
        <p14:creationId xmlns:p14="http://schemas.microsoft.com/office/powerpoint/2010/main" val="2334331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fr-CA" altLang="fr-FR"/>
          </a:p>
        </p:txBody>
      </p:sp>
      <p:sp>
        <p:nvSpPr>
          <p:cNvPr id="6" name="Espace réservé du pied de page 5"/>
          <p:cNvSpPr>
            <a:spLocks noGrp="1"/>
          </p:cNvSpPr>
          <p:nvPr>
            <p:ph type="ftr" sz="quarter" idx="11"/>
          </p:nvPr>
        </p:nvSpPr>
        <p:spPr/>
        <p:txBody>
          <a:bodyPr/>
          <a:lstStyle>
            <a:lvl1pPr>
              <a:defRPr/>
            </a:lvl1pPr>
          </a:lstStyle>
          <a:p>
            <a:endParaRPr lang="fr-CA" altLang="fr-FR"/>
          </a:p>
        </p:txBody>
      </p:sp>
      <p:sp>
        <p:nvSpPr>
          <p:cNvPr id="7" name="Espace réservé du numéro de diapositive 6"/>
          <p:cNvSpPr>
            <a:spLocks noGrp="1"/>
          </p:cNvSpPr>
          <p:nvPr>
            <p:ph type="sldNum" sz="quarter" idx="12"/>
          </p:nvPr>
        </p:nvSpPr>
        <p:spPr/>
        <p:txBody>
          <a:bodyPr/>
          <a:lstStyle>
            <a:lvl1pPr>
              <a:defRPr/>
            </a:lvl1pPr>
          </a:lstStyle>
          <a:p>
            <a:fld id="{A48272FD-13F3-4CEB-91D8-482A00F99E30}" type="slidenum">
              <a:rPr lang="fr-CA" altLang="fr-FR"/>
              <a:pPr/>
              <a:t>‹N°›</a:t>
            </a:fld>
            <a:endParaRPr lang="fr-CA" altLang="fr-FR"/>
          </a:p>
        </p:txBody>
      </p:sp>
    </p:spTree>
    <p:extLst>
      <p:ext uri="{BB962C8B-B14F-4D97-AF65-F5344CB8AC3E}">
        <p14:creationId xmlns:p14="http://schemas.microsoft.com/office/powerpoint/2010/main" val="729713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CA" alt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CA" altLang="fr-FR" smtClean="0"/>
              <a:t>Cliquez pour modifier les styles du texte du masque</a:t>
            </a:r>
          </a:p>
          <a:p>
            <a:pPr lvl="1"/>
            <a:r>
              <a:rPr lang="fr-CA" altLang="fr-FR" smtClean="0"/>
              <a:t>Deuxième niveau</a:t>
            </a:r>
          </a:p>
          <a:p>
            <a:pPr lvl="2"/>
            <a:r>
              <a:rPr lang="fr-CA" altLang="fr-FR" smtClean="0"/>
              <a:t>Troisième niveau</a:t>
            </a:r>
          </a:p>
          <a:p>
            <a:pPr lvl="3"/>
            <a:r>
              <a:rPr lang="fr-CA" altLang="fr-FR" smtClean="0"/>
              <a:t>Quatrième niveau</a:t>
            </a:r>
          </a:p>
          <a:p>
            <a:pPr lvl="4"/>
            <a:r>
              <a:rPr lang="fr-CA" altLang="fr-FR" smtClean="0"/>
              <a:t>Cinquième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fr-CA" altLang="fr-F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fr-CA" altLang="fr-F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9F835E9-DA21-4B2D-96E1-81CD544C0776}" type="slidenum">
              <a:rPr lang="fr-CA" altLang="fr-FR"/>
              <a:pPr/>
              <a:t>‹N°›</a:t>
            </a:fld>
            <a:endParaRPr lang="fr-CA"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omhm.qc.ca/sites/omhm.demo.savoirfairelinux.com/files/demandelogement_formulaire_2015fv2.pdf" TargetMode="External"/><Relationship Id="rId2" Type="http://schemas.openxmlformats.org/officeDocument/2006/relationships/hyperlink" Target="http://www.omhm.qc.ca/etes-vous-admissibl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jeannemance.ciusss-centresudmtl.gouv.qc.ca/votre-csss/nos-points-de-service/centres-d-hebergement/centre-d-hebergement-paul-emile-lege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http://hpsr.org/IMG/rubon1.jpg?1332422640"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hpsr.c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http://www.arrondissement.com/userImgs/directory/logos/260x140/372.jpg" TargetMode="External"/><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rsipropulsion.c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luciebruneau.qc.ca/fr/%0bmain_nav/programmes/multiclienteles/prr/" TargetMode="External"/><Relationship Id="rId1" Type="http://schemas.openxmlformats.org/officeDocument/2006/relationships/slideLayout" Target="../slideLayouts/slideLayout2.xml"/><Relationship Id="rId4" Type="http://schemas.openxmlformats.org/officeDocument/2006/relationships/image" Target="http://www.luciebruneau.qc.ca/data/luciebruneau/files/image/lb_header/accueil_left.jp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lesamandiers.org/images/Formulaire%20d'inscription.pdf" TargetMode="External"/><Relationship Id="rId2" Type="http://schemas.openxmlformats.org/officeDocument/2006/relationships/hyperlink" Target="http://www.lesamandiers.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cooperativehabitation.coo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fr-CA" altLang="fr-FR"/>
              <a:t>Les appartements</a:t>
            </a:r>
          </a:p>
        </p:txBody>
      </p:sp>
      <p:sp>
        <p:nvSpPr>
          <p:cNvPr id="2051" name="Rectangle 3"/>
          <p:cNvSpPr>
            <a:spLocks noGrp="1" noChangeArrowheads="1"/>
          </p:cNvSpPr>
          <p:nvPr>
            <p:ph type="subTitle" idx="1"/>
          </p:nvPr>
        </p:nvSpPr>
        <p:spPr/>
        <p:txBody>
          <a:bodyPr/>
          <a:lstStyle/>
          <a:p>
            <a:endParaRPr lang="fr-FR" alt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fr-CA" altLang="fr-FR" sz="4000"/>
              <a:t>HLM: Habitations à loyer modique</a:t>
            </a:r>
          </a:p>
        </p:txBody>
      </p:sp>
      <p:sp>
        <p:nvSpPr>
          <p:cNvPr id="9219" name="Rectangle 3"/>
          <p:cNvSpPr>
            <a:spLocks noGrp="1" noChangeArrowheads="1"/>
          </p:cNvSpPr>
          <p:nvPr>
            <p:ph type="body" idx="1"/>
          </p:nvPr>
        </p:nvSpPr>
        <p:spPr/>
        <p:txBody>
          <a:bodyPr/>
          <a:lstStyle/>
          <a:p>
            <a:pPr>
              <a:lnSpc>
                <a:spcPct val="90000"/>
              </a:lnSpc>
              <a:buFontTx/>
              <a:buNone/>
            </a:pPr>
            <a:r>
              <a:rPr lang="fr-CA" altLang="fr-FR" sz="2400">
                <a:hlinkClick r:id="rId2"/>
              </a:rPr>
              <a:t>http://www.omhm.qc.ca/etes-vous-admissible</a:t>
            </a:r>
            <a:r>
              <a:rPr lang="fr-CA" altLang="fr-FR" sz="2400"/>
              <a:t>   </a:t>
            </a:r>
          </a:p>
          <a:p>
            <a:pPr>
              <a:lnSpc>
                <a:spcPct val="90000"/>
              </a:lnSpc>
            </a:pPr>
            <a:r>
              <a:rPr lang="fr-CA" altLang="fr-FR" sz="2400"/>
              <a:t>Loyer correspondant à 25 % de votre revenu + autres frais (électricité, climatiseur, Internet, câble…)</a:t>
            </a:r>
          </a:p>
          <a:p>
            <a:pPr>
              <a:lnSpc>
                <a:spcPct val="90000"/>
              </a:lnSpc>
            </a:pPr>
            <a:r>
              <a:rPr lang="fr-CA" altLang="fr-FR" sz="2400"/>
              <a:t>Être autonome par rapport à vos besoins essentiels ou à ceux de votre famille, ou fournir une preuve que vous recevez une aide qui assure votre autonomie;</a:t>
            </a:r>
          </a:p>
          <a:p>
            <a:pPr>
              <a:lnSpc>
                <a:spcPct val="90000"/>
              </a:lnSpc>
            </a:pPr>
            <a:endParaRPr lang="fr-CA" altLang="fr-FR" sz="2400"/>
          </a:p>
          <a:p>
            <a:pPr>
              <a:lnSpc>
                <a:spcPct val="90000"/>
              </a:lnSpc>
            </a:pPr>
            <a:r>
              <a:rPr lang="fr-CA" altLang="fr-FR" sz="2400"/>
              <a:t> Ne sont pas admissibles:</a:t>
            </a:r>
          </a:p>
          <a:p>
            <a:pPr lvl="1">
              <a:lnSpc>
                <a:spcPct val="90000"/>
              </a:lnSpc>
            </a:pPr>
            <a:r>
              <a:rPr lang="fr-CA" altLang="fr-FR" sz="2000"/>
              <a:t>Les étudiants à temps plein qui n’ont aucun enfant à charge;</a:t>
            </a:r>
          </a:p>
          <a:p>
            <a:pPr>
              <a:lnSpc>
                <a:spcPct val="90000"/>
              </a:lnSpc>
            </a:pPr>
            <a:r>
              <a:rPr lang="fr-CA" altLang="fr-FR" sz="2400"/>
              <a:t>Formulaire: </a:t>
            </a:r>
            <a:r>
              <a:rPr lang="fr-CA" altLang="fr-FR" sz="2400">
                <a:hlinkClick r:id="rId3"/>
              </a:rPr>
              <a:t>http://www.omhm.qc.ca/sites/omhm.demo.savoirfairelinux.com/files/demandelogement_formulaire_2015fv2.pdf</a:t>
            </a:r>
            <a:r>
              <a:rPr lang="fr-CA" altLang="fr-FR" sz="2400"/>
              <a:t> </a:t>
            </a:r>
          </a:p>
          <a:p>
            <a:pPr>
              <a:lnSpc>
                <a:spcPct val="90000"/>
              </a:lnSpc>
            </a:pPr>
            <a:endParaRPr lang="fr-CA" altLang="fr-FR" sz="2400"/>
          </a:p>
          <a:p>
            <a:pPr>
              <a:lnSpc>
                <a:spcPct val="90000"/>
              </a:lnSpc>
            </a:pPr>
            <a:endParaRPr lang="fr-CA" altLang="fr-F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fr-CA" altLang="fr-FR"/>
              <a:t>CHSLD</a:t>
            </a:r>
          </a:p>
        </p:txBody>
      </p:sp>
      <p:sp>
        <p:nvSpPr>
          <p:cNvPr id="7171" name="Rectangle 3"/>
          <p:cNvSpPr>
            <a:spLocks noGrp="1" noChangeArrowheads="1"/>
          </p:cNvSpPr>
          <p:nvPr>
            <p:ph type="body" idx="1"/>
          </p:nvPr>
        </p:nvSpPr>
        <p:spPr/>
        <p:txBody>
          <a:bodyPr/>
          <a:lstStyle/>
          <a:p>
            <a:r>
              <a:rPr lang="fr-CA" altLang="fr-FR"/>
              <a:t>Dans toutes les régions.</a:t>
            </a:r>
          </a:p>
          <a:p>
            <a:r>
              <a:rPr lang="fr-CA" altLang="fr-FR"/>
              <a:t>Service de préposés 24h/24h</a:t>
            </a:r>
          </a:p>
          <a:p>
            <a:r>
              <a:rPr lang="fr-CA" altLang="fr-FR"/>
              <a:t>À Montréal: Paul-Émile-Léger: </a:t>
            </a:r>
            <a:r>
              <a:rPr lang="fr-CA" altLang="fr-FR">
                <a:hlinkClick r:id="rId2"/>
              </a:rPr>
              <a:t>https://jeannemance.ciusss-centresudmtl.gouv.qc.ca/votre-csss/nos-points-de-service/centres-d-hebergement/centre-d-hebergement-paul-emile-leger/</a:t>
            </a:r>
            <a:r>
              <a:rPr lang="fr-CA" altLang="fr-F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fr-FR" altLang="fr-FR" sz="4000"/>
              <a:t>Habitations pignon sur roues </a:t>
            </a:r>
            <a:br>
              <a:rPr lang="fr-FR" altLang="fr-FR" sz="4000"/>
            </a:br>
            <a:endParaRPr lang="fr-CA" altLang="fr-FR" sz="4000"/>
          </a:p>
        </p:txBody>
      </p:sp>
      <p:sp>
        <p:nvSpPr>
          <p:cNvPr id="3078" name="Rectangle 6"/>
          <p:cNvSpPr>
            <a:spLocks noChangeArrowheads="1"/>
          </p:cNvSpPr>
          <p:nvPr/>
        </p:nvSpPr>
        <p:spPr bwMode="auto">
          <a:xfrm>
            <a:off x="0" y="998538"/>
            <a:ext cx="4191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CA"/>
          </a:p>
        </p:txBody>
      </p:sp>
      <p:pic>
        <p:nvPicPr>
          <p:cNvPr id="3077" name="Picture 5" descr="Habitation pignon sur roues"/>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258888" y="1125538"/>
            <a:ext cx="1533525" cy="9239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126" name="Group 54"/>
          <p:cNvGraphicFramePr>
            <a:graphicFrameLocks noGrp="1"/>
          </p:cNvGraphicFramePr>
          <p:nvPr/>
        </p:nvGraphicFramePr>
        <p:xfrm>
          <a:off x="755650" y="998538"/>
          <a:ext cx="7200900" cy="3870960"/>
        </p:xfrm>
        <a:graphic>
          <a:graphicData uri="http://schemas.openxmlformats.org/drawingml/2006/table">
            <a:tbl>
              <a:tblPr/>
              <a:tblGrid>
                <a:gridCol w="2949575"/>
                <a:gridCol w="4251325"/>
              </a:tblGrid>
              <a:tr h="1243013">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Aline Croteau, coordonnatrice </a:t>
                      </a:r>
                      <a:b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br>
                      <a: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Habitations pignon sur roues </a:t>
                      </a:r>
                      <a:b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br>
                      <a: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3150 rue Rachel est #206 </a:t>
                      </a:r>
                      <a:b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br>
                      <a: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Montréal, Qc, H1W 0A2</a:t>
                      </a:r>
                      <a:endParaRPr kumimoji="0" lang="fr-CA" altLang="fr-FR" sz="1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Téléphone : 514-529-9777 </a:t>
                      </a:r>
                      <a:b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br>
                      <a: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Télécopieur : 514-529-9692 </a:t>
                      </a:r>
                      <a:endParaRPr kumimoji="0" lang="fr-FR" altLang="fr-FR" sz="1800" b="0" i="0" u="none" strike="noStrike" cap="none" normalizeH="0" baseline="0" smtClean="0">
                        <a:ln>
                          <a:noFill/>
                        </a:ln>
                        <a:solidFill>
                          <a:schemeClr val="tx1"/>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243013">
                <a:tc grid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altLang="fr-FR" sz="1800" b="0" i="0" u="none" strike="noStrike" cap="none" normalizeH="0" baseline="0" smtClean="0">
                          <a:ln>
                            <a:noFill/>
                          </a:ln>
                          <a:solidFill>
                            <a:schemeClr val="tx1"/>
                          </a:solidFill>
                          <a:effectLst/>
                          <a:latin typeface="Arial" charset="0"/>
                          <a:hlinkClick r:id="rId4"/>
                        </a:rPr>
                        <a:t>http://hpsr.ca/</a:t>
                      </a:r>
                      <a:r>
                        <a:rPr kumimoji="0" lang="fr-FR" altLang="fr-FR" sz="1800" b="0" i="0" u="none" strike="noStrike" cap="none" normalizeH="0" baseline="0" smtClean="0">
                          <a:ln>
                            <a:noFill/>
                          </a:ln>
                          <a:solidFill>
                            <a:schemeClr val="tx1"/>
                          </a:solidFill>
                          <a:effectLst/>
                          <a:latin typeface="Arial" charset="0"/>
                        </a:rPr>
                        <a:t> </a:t>
                      </a:r>
                      <a:endParaRPr kumimoji="0" lang="fr-FR" altLang="fr-FR" sz="600" b="0" i="0" u="none" strike="noStrike" cap="none" normalizeH="0" baseline="0" smtClean="0">
                        <a:ln>
                          <a:noFill/>
                        </a:ln>
                        <a:solidFill>
                          <a:schemeClr val="tx1"/>
                        </a:solidFill>
                        <a:effectLst/>
                        <a:latin typeface="Tahoma" pitchFamily="34"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CA"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CA"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CA"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Clientèle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CA"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Personnes qui ont des limitations fonctionnelles nécessitant</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CA"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de 25 à 44 heures de services de soutien à domicile par semaine</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CA"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Familles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CA"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Personnes seules</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CA"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fr-CA"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Appartement sans pièce commune</a:t>
                      </a:r>
                      <a:endPar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CA"/>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fr-FR" altLang="fr-FR"/>
              <a:t>Habitations pignon sur roues</a:t>
            </a:r>
            <a:endParaRPr lang="fr-CA" altLang="fr-FR"/>
          </a:p>
        </p:txBody>
      </p:sp>
      <p:sp>
        <p:nvSpPr>
          <p:cNvPr id="11267" name="Rectangle 3"/>
          <p:cNvSpPr>
            <a:spLocks noGrp="1" noChangeArrowheads="1"/>
          </p:cNvSpPr>
          <p:nvPr>
            <p:ph type="body" idx="1"/>
          </p:nvPr>
        </p:nvSpPr>
        <p:spPr/>
        <p:txBody>
          <a:bodyPr/>
          <a:lstStyle/>
          <a:p>
            <a:pPr>
              <a:lnSpc>
                <a:spcPct val="80000"/>
              </a:lnSpc>
            </a:pPr>
            <a:r>
              <a:rPr lang="fr-CA" altLang="fr-FR" sz="1400"/>
              <a:t>A cet égard, vous devez remplir le formulaire de demande d’admission et pour procéder à l’analyse de votre dossier, nous avons besoin des documents suivants:</a:t>
            </a:r>
            <a:br>
              <a:rPr lang="fr-CA" altLang="fr-FR" sz="1400"/>
            </a:br>
            <a:r>
              <a:rPr lang="fr-CA" altLang="fr-FR" sz="1400"/>
              <a:t/>
            </a:r>
            <a:br>
              <a:rPr lang="fr-CA" altLang="fr-FR" sz="1400"/>
            </a:br>
            <a:r>
              <a:rPr lang="fr-CA" altLang="fr-FR" sz="1400"/>
              <a:t>1. Outil d’évaluation multiclientèle (OEMC)</a:t>
            </a:r>
            <a:br>
              <a:rPr lang="fr-CA" altLang="fr-FR" sz="1400"/>
            </a:br>
            <a:r>
              <a:rPr lang="fr-CA" altLang="fr-FR" sz="1400"/>
              <a:t>2. Profil évolutif</a:t>
            </a:r>
            <a:br>
              <a:rPr lang="fr-CA" altLang="fr-FR" sz="1400"/>
            </a:br>
            <a:r>
              <a:rPr lang="fr-CA" altLang="fr-FR" sz="1400"/>
              <a:t>3. Plan de service de soutien à domicile, incluant les écarts entre le requis et le réel.</a:t>
            </a:r>
            <a:br>
              <a:rPr lang="fr-CA" altLang="fr-FR" sz="1400"/>
            </a:br>
            <a:r>
              <a:rPr lang="fr-CA" altLang="fr-FR" sz="1400"/>
              <a:t/>
            </a:r>
            <a:br>
              <a:rPr lang="fr-CA" altLang="fr-FR" sz="1400"/>
            </a:br>
            <a:r>
              <a:rPr lang="fr-CA" altLang="fr-FR" sz="1400" b="1"/>
              <a:t>Pour obtenir ces documents, vous devez vous adresser au CLSC de votre territoire.</a:t>
            </a:r>
            <a:r>
              <a:rPr lang="fr-CA" altLang="fr-FR" sz="1400"/>
              <a:t/>
            </a:r>
            <a:br>
              <a:rPr lang="fr-CA" altLang="fr-FR" sz="1400"/>
            </a:br>
            <a:endParaRPr lang="fr-CA" altLang="fr-FR" sz="1400"/>
          </a:p>
          <a:p>
            <a:pPr>
              <a:lnSpc>
                <a:spcPct val="80000"/>
              </a:lnSpc>
            </a:pPr>
            <a:r>
              <a:rPr lang="fr-CA" altLang="fr-FR" sz="1400"/>
              <a:t>Veuillez par la suite faire parvenir le formulaire de demande d’admission et les autres documents requis à Habitation pignon sur roues aux soins de Aline Croteau, Coordonnatrice.</a:t>
            </a:r>
          </a:p>
          <a:p>
            <a:pPr>
              <a:lnSpc>
                <a:spcPct val="80000"/>
              </a:lnSpc>
            </a:pPr>
            <a:r>
              <a:rPr lang="fr-CA" altLang="fr-FR" sz="1400"/>
              <a:t>Si vous êtes admissibles, vous serez convoquée à une entrevue de groupe avec le comité d’admission qui se réunit généralement une fois l’an, au printemps, pour constituer notre liste d’attente. Ce comité est composé de deux représentants d’Habitations pignon sur roues et de représentants de nos partenaires du CSSS Lucille Teasdale, du centre de réadaptation Lucie Bruneau et de l’organisme Ex Aequo.</a:t>
            </a:r>
          </a:p>
          <a:p>
            <a:pPr>
              <a:lnSpc>
                <a:spcPct val="80000"/>
              </a:lnSpc>
            </a:pPr>
            <a:r>
              <a:rPr lang="fr-CA" altLang="fr-FR" sz="1400"/>
              <a:t>Après la rencontre, chaque participant est informé du résultat, à savoir s’il est accepté ou non sur notre liste d’attente</a:t>
            </a:r>
          </a:p>
          <a:p>
            <a:pPr>
              <a:lnSpc>
                <a:spcPct val="80000"/>
              </a:lnSpc>
            </a:pPr>
            <a:r>
              <a:rPr lang="fr-CA" altLang="fr-FR" sz="1400"/>
              <a:t>En tout temps, vous pouvez prendre rendez-vous pour venir visiter notre ressource afin de constater si le quartier, l’immeuble, les appartements et les services vous conviennent.</a:t>
            </a:r>
          </a:p>
          <a:p>
            <a:pPr>
              <a:lnSpc>
                <a:spcPct val="80000"/>
              </a:lnSpc>
              <a:buFontTx/>
              <a:buNone/>
            </a:pPr>
            <a:endParaRPr lang="fr-CA" altLang="fr-FR"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fr-CA" altLang="fr-FR"/>
              <a:t>RSI Propulsion</a:t>
            </a:r>
          </a:p>
        </p:txBody>
      </p:sp>
      <p:sp>
        <p:nvSpPr>
          <p:cNvPr id="4101" name="Rectangle 5"/>
          <p:cNvSpPr>
            <a:spLocks noChangeArrowheads="1"/>
          </p:cNvSpPr>
          <p:nvPr/>
        </p:nvSpPr>
        <p:spPr bwMode="auto">
          <a:xfrm>
            <a:off x="0" y="1925638"/>
            <a:ext cx="38512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fr-FR" altLang="fr-FR"/>
          </a:p>
        </p:txBody>
      </p:sp>
      <p:pic>
        <p:nvPicPr>
          <p:cNvPr id="4100" name="il_fi" descr="http://www.arrondissement.com/userImgs/directory/logos/260x140/372.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55650" y="2636838"/>
            <a:ext cx="1714500" cy="9239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129" name="Group 33"/>
          <p:cNvGraphicFramePr>
            <a:graphicFrameLocks noGrp="1"/>
          </p:cNvGraphicFramePr>
          <p:nvPr/>
        </p:nvGraphicFramePr>
        <p:xfrm>
          <a:off x="539750" y="1916113"/>
          <a:ext cx="7777163" cy="4189730"/>
        </p:xfrm>
        <a:graphic>
          <a:graphicData uri="http://schemas.openxmlformats.org/drawingml/2006/table">
            <a:tbl>
              <a:tblPr/>
              <a:tblGrid>
                <a:gridCol w="3887788"/>
                <a:gridCol w="3889375"/>
              </a:tblGrid>
              <a:tr h="21780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0" i="0" u="none" strike="noStrike" cap="none" normalizeH="0" baseline="0" smtClean="0">
                          <a:ln>
                            <a:noFill/>
                          </a:ln>
                          <a:solidFill>
                            <a:schemeClr val="tx1"/>
                          </a:solidFill>
                          <a:effectLst/>
                          <a:latin typeface="Arial" charset="0"/>
                          <a:ea typeface="Times New Roman" pitchFamily="18" charset="0"/>
                          <a:cs typeface="Arial" charset="0"/>
                          <a:hlinkClick r:id="rId4"/>
                        </a:rPr>
                        <a:t>http://rsipropulsion.ca/</a:t>
                      </a:r>
                      <a:r>
                        <a:rPr kumimoji="0" lang="fr-FR" altLang="fr-FR" sz="28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 </a:t>
                      </a:r>
                      <a:endParaRPr kumimoji="0" lang="fr-CA" altLang="fr-FR" sz="2000" b="0" i="0" u="none"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2075, Rue Théodore</a:t>
                      </a:r>
                      <a:b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br>
                      <a: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Montréal, Québec</a:t>
                      </a:r>
                      <a:b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br>
                      <a: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H1V 3C1</a:t>
                      </a:r>
                      <a:endParaRPr kumimoji="0" lang="fr-CA" altLang="fr-FR" sz="1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Tél : 514-251-2525</a:t>
                      </a:r>
                      <a:endParaRPr kumimoji="0" lang="fr-CA" altLang="fr-FR" sz="1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Fax : 514-251-8816</a:t>
                      </a:r>
                      <a:endParaRPr kumimoji="0" lang="fr-CA" altLang="fr-FR" sz="1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
                      </a:r>
                      <a:b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br>
                      <a: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t/>
                      </a:r>
                      <a:br>
                        <a:rPr kumimoji="0" lang="fr-FR" altLang="fr-FR" sz="1400" b="0" i="0" u="none" strike="noStrike" cap="none" normalizeH="0" baseline="0" smtClean="0">
                          <a:ln>
                            <a:noFill/>
                          </a:ln>
                          <a:solidFill>
                            <a:schemeClr val="tx1"/>
                          </a:solidFill>
                          <a:effectLst/>
                          <a:latin typeface="Tahoma" pitchFamily="34" charset="0"/>
                          <a:ea typeface="Times New Roman" pitchFamily="18" charset="0"/>
                          <a:cs typeface="Tahoma" pitchFamily="34" charset="0"/>
                        </a:rPr>
                      </a:br>
                      <a:endParaRPr kumimoji="0" lang="fr-FR" altLang="fr-FR" sz="1800" b="0" i="0" u="none" strike="noStrike" cap="none" normalizeH="0" baseline="0" smtClean="0">
                        <a:ln>
                          <a:noFill/>
                        </a:ln>
                        <a:solidFill>
                          <a:schemeClr val="tx1"/>
                        </a:solidFill>
                        <a:effectLst/>
                        <a:latin typeface="Arial" charset="0"/>
                        <a:ea typeface="Times New Roman" pitchFamily="18"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55788">
                <a:tc grid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CA"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Par l’intermédiaire d’un(e) travailleuse social, faire compléter l’outil d’évaluation multi clientèle (OEMC) ainsi que le CTMSP médical. Les documents doivent être envoyés à RSIP au 2075, rue Théodore, Montréal Québec, H1V 3C1. Lorsque la demande est reçu à l’organisme, un comité d’admission est mandaté pour déterminer si nous sommes en mesure d’offrir les services au locataire et s’il répond aux critères d’admission</a:t>
                      </a:r>
                      <a: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Chambre, salon, cuisinette et salle de bain individuels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Cuisine et salle à manger commune.</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rPr>
                        <a:t>Obligation de faire des activités extérieurs 3 jours par semaine.</a:t>
                      </a:r>
                      <a:endParaRPr kumimoji="0" lang="fr-CA" altLang="fr-FR" sz="1400" b="0" i="0" u="none" strike="noStrike" cap="none" normalizeH="0" baseline="0" smtClean="0">
                        <a:ln>
                          <a:noFill/>
                        </a:ln>
                        <a:solidFill>
                          <a:srgbClr val="525253"/>
                        </a:solidFill>
                        <a:effectLst/>
                        <a:latin typeface="Tahoma" pitchFamily="34" charset="0"/>
                        <a:ea typeface="Times New Roman" pitchFamily="18"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CA"/>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fr-CA" altLang="fr-FR" sz="4000"/>
              <a:t>Appartements du </a:t>
            </a:r>
            <a:br>
              <a:rPr lang="fr-CA" altLang="fr-FR" sz="4000"/>
            </a:br>
            <a:r>
              <a:rPr lang="fr-CA" altLang="fr-FR" sz="4000"/>
              <a:t>CR Lucie-Bruneau</a:t>
            </a:r>
          </a:p>
        </p:txBody>
      </p:sp>
      <p:sp>
        <p:nvSpPr>
          <p:cNvPr id="5125" name="Rectangle 5"/>
          <p:cNvSpPr>
            <a:spLocks noChangeArrowheads="1"/>
          </p:cNvSpPr>
          <p:nvPr/>
        </p:nvSpPr>
        <p:spPr bwMode="auto">
          <a:xfrm>
            <a:off x="0" y="2147888"/>
            <a:ext cx="37988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fr-CA"/>
          </a:p>
        </p:txBody>
      </p:sp>
      <p:graphicFrame>
        <p:nvGraphicFramePr>
          <p:cNvPr id="5157" name="Group 37"/>
          <p:cNvGraphicFramePr>
            <a:graphicFrameLocks noGrp="1"/>
          </p:cNvGraphicFramePr>
          <p:nvPr/>
        </p:nvGraphicFramePr>
        <p:xfrm>
          <a:off x="468313" y="1628775"/>
          <a:ext cx="8135937" cy="4017963"/>
        </p:xfrm>
        <a:graphic>
          <a:graphicData uri="http://schemas.openxmlformats.org/drawingml/2006/table">
            <a:tbl>
              <a:tblPr/>
              <a:tblGrid>
                <a:gridCol w="3259137"/>
                <a:gridCol w="4876800"/>
              </a:tblGrid>
              <a:tr h="131445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fr-FR" altLang="fr-FR" sz="2800" b="0" i="0" u="none" strike="noStrike" cap="none" normalizeH="0" baseline="0" smtClean="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smtClean="0">
                          <a:ln>
                            <a:noFill/>
                          </a:ln>
                          <a:solidFill>
                            <a:srgbClr val="000080"/>
                          </a:solidFill>
                          <a:effectLst/>
                          <a:latin typeface="Arial" charset="0"/>
                          <a:ea typeface="Times New Roman" pitchFamily="18" charset="0"/>
                          <a:cs typeface="Arial" charset="0"/>
                          <a:hlinkClick r:id="rId2"/>
                        </a:rPr>
                        <a:t>http://www.luciebruneau.qc.ca/fr/</a:t>
                      </a:r>
                      <a:br>
                        <a:rPr kumimoji="0" lang="fr-FR" altLang="fr-FR" sz="1600" b="0" i="0" u="none" strike="noStrike" cap="none" normalizeH="0" baseline="0" smtClean="0">
                          <a:ln>
                            <a:noFill/>
                          </a:ln>
                          <a:solidFill>
                            <a:srgbClr val="000080"/>
                          </a:solidFill>
                          <a:effectLst/>
                          <a:latin typeface="Arial" charset="0"/>
                          <a:ea typeface="Times New Roman" pitchFamily="18" charset="0"/>
                          <a:cs typeface="Arial" charset="0"/>
                          <a:hlinkClick r:id="rId2"/>
                        </a:rPr>
                      </a:br>
                      <a:r>
                        <a:rPr kumimoji="0" lang="fr-FR" altLang="fr-FR" sz="1600" b="0" i="0" u="none" strike="noStrike" cap="none" normalizeH="0" baseline="0" smtClean="0">
                          <a:ln>
                            <a:noFill/>
                          </a:ln>
                          <a:solidFill>
                            <a:srgbClr val="000080"/>
                          </a:solidFill>
                          <a:effectLst/>
                          <a:latin typeface="Arial" charset="0"/>
                          <a:ea typeface="Times New Roman" pitchFamily="18" charset="0"/>
                          <a:cs typeface="Arial" charset="0"/>
                          <a:hlinkClick r:id="rId2"/>
                        </a:rPr>
                        <a:t>main_nav/programmes/multiclienteles/prr/</a:t>
                      </a:r>
                      <a:endParaRPr kumimoji="0" lang="fr-FR" altLang="fr-FR" sz="1800" b="0" i="0" u="none" strike="noStrike" cap="none" normalizeH="0" baseline="0" smtClean="0">
                        <a:ln>
                          <a:noFill/>
                        </a:ln>
                        <a:solidFill>
                          <a:schemeClr val="tx1"/>
                        </a:solidFill>
                        <a:effectLst/>
                        <a:latin typeface="Arial" charset="0"/>
                        <a:ea typeface="Times New Roman" pitchFamily="18" charset="0"/>
                        <a:cs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03513">
                <a:tc gridSpan="2">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rgbClr val="950647"/>
                          </a:solidFill>
                          <a:effectLst/>
                          <a:latin typeface="Tahoma" pitchFamily="34" charset="0"/>
                          <a:ea typeface="Times New Roman" pitchFamily="18" charset="0"/>
                          <a:cs typeface="Tahoma" pitchFamily="34" charset="0"/>
                        </a:rPr>
                        <a:t>Programme des ressourcessociorésidentielles</a:t>
                      </a:r>
                      <a:endParaRPr kumimoji="0" lang="fr-CA" altLang="fr-FR" sz="1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rgbClr val="950647"/>
                          </a:solidFill>
                          <a:effectLst/>
                          <a:latin typeface="Tahoma" pitchFamily="34" charset="0"/>
                          <a:ea typeface="Times New Roman" pitchFamily="18" charset="0"/>
                          <a:cs typeface="Tahoma" pitchFamily="34" charset="0"/>
                        </a:rPr>
                        <a:t>Ressources à assistance continue (RAC)</a:t>
                      </a:r>
                      <a:endParaRPr kumimoji="0" lang="fr-CA" altLang="fr-FR" sz="1000" b="0" i="0" u="none" strike="noStrike" cap="none" normalizeH="0" baseline="0" smtClean="0">
                        <a:ln>
                          <a:noFill/>
                        </a:ln>
                        <a:solidFill>
                          <a:schemeClr val="tx1"/>
                        </a:solidFill>
                        <a:effectLst/>
                        <a:latin typeface="Times New Roman" pitchFamily="18" charset="0"/>
                        <a:ea typeface="Times New Roman" pitchFamily="18"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smtClean="0">
                          <a:ln>
                            <a:noFill/>
                          </a:ln>
                          <a:solidFill>
                            <a:srgbClr val="000000"/>
                          </a:solidFill>
                          <a:effectLst/>
                          <a:latin typeface="Tahoma" pitchFamily="34" charset="0"/>
                          <a:ea typeface="Times New Roman" pitchFamily="18" charset="0"/>
                          <a:cs typeface="Tahoma" pitchFamily="34" charset="0"/>
                        </a:rPr>
                        <a:t>Le mandat, l’offre de services et l’organisation du travail diffèrent d’une ressource à l’autre de sorte à bien répondre aux besoins évolutifs d’une clientèle très diversifiée. Les employés du Centre de réadaptation Lucie-Bruneau offrent les services d’assistance, sauf dans une ressource où ils sont assurés par le personnel d’une agence.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smtClean="0">
                          <a:ln>
                            <a:noFill/>
                          </a:ln>
                          <a:solidFill>
                            <a:schemeClr val="tx1"/>
                          </a:solidFill>
                          <a:effectLst/>
                          <a:latin typeface="Arial" charset="0"/>
                          <a:ea typeface="Times New Roman" pitchFamily="18" charset="0"/>
                          <a:cs typeface="Tahoma" pitchFamily="34" charset="0"/>
                        </a:rPr>
                        <a:t>Spécifiquement pour les ressources à assistance continue (RAC)</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smtClean="0">
                          <a:ln>
                            <a:noFill/>
                          </a:ln>
                          <a:solidFill>
                            <a:schemeClr val="tx1"/>
                          </a:solidFill>
                          <a:effectLst/>
                          <a:latin typeface="Arial" charset="0"/>
                          <a:ea typeface="Times New Roman" pitchFamily="18" charset="0"/>
                          <a:cs typeface="Tahoma" pitchFamily="34" charset="0"/>
                        </a:rPr>
                        <a:t>Nécessiter un encadrement, une assistance, de l’aide partielle ou complète pour les activités de la vie quotidienne.</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smtClean="0">
                          <a:ln>
                            <a:noFill/>
                          </a:ln>
                          <a:solidFill>
                            <a:schemeClr val="tx1"/>
                          </a:solidFill>
                          <a:effectLst/>
                          <a:latin typeface="Arial" charset="0"/>
                          <a:ea typeface="Times New Roman" pitchFamily="18" charset="0"/>
                          <a:cs typeface="Tahoma" pitchFamily="34" charset="0"/>
                        </a:rPr>
                        <a:t>Nécessiter l’accès à du personnel, sur place, pour des services d’assistance non planifiables, et ce, 24 heures par jour.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smtClean="0">
                          <a:ln>
                            <a:noFill/>
                          </a:ln>
                          <a:solidFill>
                            <a:schemeClr val="tx1"/>
                          </a:solidFill>
                          <a:effectLst/>
                          <a:latin typeface="Arial" charset="0"/>
                          <a:ea typeface="Times New Roman" pitchFamily="18" charset="0"/>
                          <a:cs typeface="Tahoma" pitchFamily="34" charset="0"/>
                        </a:rPr>
                        <a:t>Nécessiter un suivi et un encadrement éducatif.</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CA" altLang="fr-FR" sz="1200" b="0" i="0" u="none" strike="noStrike" cap="none" normalizeH="0" baseline="0" smtClean="0">
                          <a:ln>
                            <a:noFill/>
                          </a:ln>
                          <a:solidFill>
                            <a:schemeClr val="tx1"/>
                          </a:solidFill>
                          <a:effectLst/>
                          <a:latin typeface="Arial" charset="0"/>
                          <a:ea typeface="Times New Roman" pitchFamily="18" charset="0"/>
                          <a:cs typeface="Tahoma" pitchFamily="34" charset="0"/>
                        </a:rPr>
                        <a:t>Requérir jusqu’à un maximum de 44 heures de services de soutien ou d’assistance par semaine.</a:t>
                      </a:r>
                      <a:endParaRPr kumimoji="0" lang="fr-FR" altLang="fr-FR" sz="1200" b="0" i="0" u="none" strike="noStrike" cap="none" normalizeH="0" baseline="0" smtClean="0">
                        <a:ln>
                          <a:noFill/>
                        </a:ln>
                        <a:solidFill>
                          <a:schemeClr val="tx1"/>
                        </a:solidFill>
                        <a:effectLst/>
                        <a:latin typeface="Arial" charset="0"/>
                        <a:ea typeface="Times New Roman" pitchFamily="18" charset="0"/>
                        <a:cs typeface="Tahoma" pitchFamily="34"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fr-CA"/>
                    </a:p>
                  </a:txBody>
                  <a:tcPr/>
                </a:tc>
              </a:tr>
            </a:tbl>
          </a:graphicData>
        </a:graphic>
      </p:graphicFrame>
      <p:sp>
        <p:nvSpPr>
          <p:cNvPr id="5151" name="Text Box 31"/>
          <p:cNvSpPr txBox="1">
            <a:spLocks noChangeArrowheads="1"/>
          </p:cNvSpPr>
          <p:nvPr/>
        </p:nvSpPr>
        <p:spPr bwMode="auto">
          <a:xfrm>
            <a:off x="395288" y="5805488"/>
            <a:ext cx="81359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fr-CA" altLang="fr-FR"/>
              <a:t>Vous pouvez vérifier avec votre centre de réadaptation (adulte), s’ils ont des appartements supervisés.</a:t>
            </a:r>
          </a:p>
        </p:txBody>
      </p:sp>
      <p:pic>
        <p:nvPicPr>
          <p:cNvPr id="5158" name="Picture 38" descr="Centre de réadaptation Lucie-Bruneau affilié à l'Université de Montréal et au Centre de Recherche Interdisciplinaire en Réadaptation du Montréal Métropolitain."/>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331913" y="1700213"/>
            <a:ext cx="1714500" cy="1152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fr-CA" altLang="fr-FR"/>
              <a:t>Les amandiers</a:t>
            </a:r>
          </a:p>
        </p:txBody>
      </p:sp>
      <p:sp>
        <p:nvSpPr>
          <p:cNvPr id="12291" name="Rectangle 3"/>
          <p:cNvSpPr>
            <a:spLocks noGrp="1" noChangeArrowheads="1"/>
          </p:cNvSpPr>
          <p:nvPr>
            <p:ph type="body" idx="1"/>
          </p:nvPr>
        </p:nvSpPr>
        <p:spPr/>
        <p:txBody>
          <a:bodyPr/>
          <a:lstStyle/>
          <a:p>
            <a:pPr>
              <a:lnSpc>
                <a:spcPct val="80000"/>
              </a:lnSpc>
            </a:pPr>
            <a:r>
              <a:rPr lang="fr-CA" altLang="fr-FR" sz="1600">
                <a:hlinkClick r:id="rId2"/>
              </a:rPr>
              <a:t>http://www.lesamandiers.org/</a:t>
            </a:r>
            <a:endParaRPr lang="fr-CA" altLang="fr-FR" sz="1600"/>
          </a:p>
          <a:p>
            <a:pPr>
              <a:lnSpc>
                <a:spcPct val="80000"/>
              </a:lnSpc>
            </a:pPr>
            <a:endParaRPr lang="fr-CA" altLang="fr-FR" sz="1600"/>
          </a:p>
          <a:p>
            <a:pPr>
              <a:lnSpc>
                <a:spcPct val="80000"/>
              </a:lnSpc>
            </a:pPr>
            <a:r>
              <a:rPr lang="fr-CA" altLang="fr-FR" sz="1600"/>
              <a:t>Appartements individuelles</a:t>
            </a:r>
          </a:p>
          <a:p>
            <a:pPr>
              <a:lnSpc>
                <a:spcPct val="80000"/>
              </a:lnSpc>
            </a:pPr>
            <a:endParaRPr lang="fr-CA" altLang="fr-FR" sz="1600"/>
          </a:p>
          <a:p>
            <a:pPr algn="ctr">
              <a:lnSpc>
                <a:spcPct val="80000"/>
              </a:lnSpc>
              <a:buFontTx/>
              <a:buNone/>
            </a:pPr>
            <a:r>
              <a:rPr lang="fr-CA" altLang="fr-FR" sz="2000"/>
              <a:t>Critères d'admissions</a:t>
            </a:r>
          </a:p>
          <a:p>
            <a:pPr>
              <a:lnSpc>
                <a:spcPct val="80000"/>
              </a:lnSpc>
            </a:pPr>
            <a:r>
              <a:rPr lang="fr-CA" altLang="fr-FR" sz="1600" b="1" u="sng"/>
              <a:t>Vous devez respecter les critères pour être admissible pour un logement</a:t>
            </a:r>
            <a:endParaRPr lang="fr-CA" altLang="fr-FR" sz="1600"/>
          </a:p>
          <a:p>
            <a:pPr>
              <a:lnSpc>
                <a:spcPct val="80000"/>
              </a:lnSpc>
            </a:pPr>
            <a:r>
              <a:rPr lang="fr-CA" altLang="fr-FR" sz="1600"/>
              <a:t>Être une personne physiquement handicapée présentant des limitations fonctionnelles permanentes et nécessitant des ressources humaines pour combler ses besoins (minimum de 25 heures par semaine) dont une partie est un soutien pour des activités à la vie quotidienne (AVQ) (la personne peut-être hébergée ou être en attente d’être hébergée en CHSLD)</a:t>
            </a:r>
            <a:br>
              <a:rPr lang="fr-CA" altLang="fr-FR" sz="1600"/>
            </a:br>
            <a:r>
              <a:rPr lang="fr-CA" altLang="fr-FR" sz="1600"/>
              <a:t> </a:t>
            </a:r>
          </a:p>
          <a:p>
            <a:pPr>
              <a:lnSpc>
                <a:spcPct val="80000"/>
              </a:lnSpc>
            </a:pPr>
            <a:r>
              <a:rPr lang="fr-CA" altLang="fr-FR" sz="1600"/>
              <a:t>Être âgé entre 18 et 65 ans</a:t>
            </a:r>
            <a:br>
              <a:rPr lang="fr-CA" altLang="fr-FR" sz="1600"/>
            </a:br>
            <a:r>
              <a:rPr lang="fr-CA" altLang="fr-FR" sz="1600"/>
              <a:t> </a:t>
            </a:r>
          </a:p>
          <a:p>
            <a:pPr>
              <a:lnSpc>
                <a:spcPct val="80000"/>
              </a:lnSpc>
            </a:pPr>
            <a:r>
              <a:rPr lang="fr-CA" altLang="fr-FR" sz="1600"/>
              <a:t>Démontrer des besoins pouvant être comblés par les services disponibles et offerts par les projets (AVQ, AVD). Il n’y aura pas de soins médicaux et infirmiers sur place (sauf ceux offerts par les services de maintien à domicile du CLSC ou ceux offerts par des entreprises privées, au frais du membre).</a:t>
            </a:r>
          </a:p>
          <a:p>
            <a:pPr>
              <a:lnSpc>
                <a:spcPct val="80000"/>
              </a:lnSpc>
            </a:pPr>
            <a:r>
              <a:rPr lang="fr-CA" altLang="fr-FR" sz="1600" b="1"/>
              <a:t>Formulaire d'inscription:</a:t>
            </a:r>
            <a:r>
              <a:rPr lang="fr-CA" altLang="fr-FR" sz="1600"/>
              <a:t> </a:t>
            </a:r>
            <a:r>
              <a:rPr lang="fr-CA" altLang="fr-FR" sz="1600">
                <a:hlinkClick r:id="rId3"/>
              </a:rPr>
              <a:t>Formulaire d'inscription</a:t>
            </a:r>
            <a:r>
              <a:rPr lang="fr-CA" altLang="fr-FR" sz="1600"/>
              <a:t> (PDF)</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fr-CA" altLang="fr-FR"/>
              <a:t>Maison Martin Matte</a:t>
            </a:r>
          </a:p>
        </p:txBody>
      </p:sp>
      <p:sp>
        <p:nvSpPr>
          <p:cNvPr id="10243" name="Rectangle 3"/>
          <p:cNvSpPr>
            <a:spLocks noGrp="1" noChangeArrowheads="1"/>
          </p:cNvSpPr>
          <p:nvPr>
            <p:ph type="body" idx="1"/>
          </p:nvPr>
        </p:nvSpPr>
        <p:spPr/>
        <p:txBody>
          <a:bodyPr/>
          <a:lstStyle/>
          <a:p>
            <a:pPr>
              <a:lnSpc>
                <a:spcPct val="90000"/>
              </a:lnSpc>
            </a:pPr>
            <a:r>
              <a:rPr lang="fr-CA" altLang="fr-FR"/>
              <a:t>Chambre individuelle.</a:t>
            </a:r>
          </a:p>
          <a:p>
            <a:pPr>
              <a:lnSpc>
                <a:spcPct val="90000"/>
              </a:lnSpc>
            </a:pPr>
            <a:r>
              <a:rPr lang="fr-CA" altLang="fr-FR"/>
              <a:t>Cuisine et salon communs.</a:t>
            </a:r>
          </a:p>
          <a:p>
            <a:pPr>
              <a:lnSpc>
                <a:spcPct val="90000"/>
              </a:lnSpc>
            </a:pPr>
            <a:endParaRPr lang="fr-CA" altLang="fr-FR"/>
          </a:p>
          <a:p>
            <a:pPr>
              <a:lnSpc>
                <a:spcPct val="90000"/>
              </a:lnSpc>
            </a:pPr>
            <a:r>
              <a:rPr lang="fr-CA" altLang="fr-FR"/>
              <a:t>5 maisons: Laval, Sherbrooke, Blainville, Saint-Proper et Kamouraska-Est</a:t>
            </a:r>
          </a:p>
          <a:p>
            <a:pPr>
              <a:lnSpc>
                <a:spcPct val="90000"/>
              </a:lnSpc>
            </a:pPr>
            <a:endParaRPr lang="fr-CA" altLang="fr-FR"/>
          </a:p>
          <a:p>
            <a:pPr>
              <a:lnSpc>
                <a:spcPct val="90000"/>
              </a:lnSpc>
            </a:pPr>
            <a:r>
              <a:rPr lang="fr-CA" altLang="fr-FR"/>
              <a:t>Pour faire une demande pour y habiter, en parler au médecin, à l’intervenante ou au CSSS qui s’occupe de votre dossier. </a:t>
            </a:r>
          </a:p>
          <a:p>
            <a:pPr>
              <a:lnSpc>
                <a:spcPct val="90000"/>
              </a:lnSpc>
            </a:pPr>
            <a:endParaRPr lang="fr-CA" alt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fr-CA" altLang="fr-FR" sz="4000"/>
              <a:t>Coopérative d’habitations et HLM</a:t>
            </a:r>
          </a:p>
        </p:txBody>
      </p:sp>
      <p:sp>
        <p:nvSpPr>
          <p:cNvPr id="6147" name="Rectangle 3"/>
          <p:cNvSpPr>
            <a:spLocks noGrp="1" noChangeArrowheads="1"/>
          </p:cNvSpPr>
          <p:nvPr>
            <p:ph type="body" idx="1"/>
          </p:nvPr>
        </p:nvSpPr>
        <p:spPr/>
        <p:txBody>
          <a:bodyPr/>
          <a:lstStyle/>
          <a:p>
            <a:r>
              <a:rPr lang="fr-CA" altLang="fr-FR"/>
              <a:t>Demande beaucoup d’autonomie.</a:t>
            </a:r>
          </a:p>
          <a:p>
            <a:r>
              <a:rPr lang="fr-CA" altLang="fr-FR"/>
              <a:t>Quelques heures d’aide par semaine.</a:t>
            </a:r>
          </a:p>
          <a:p>
            <a:endParaRPr lang="fr-CA" alt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fr-CA" altLang="fr-FR"/>
              <a:t>Coopératives d’habitations</a:t>
            </a:r>
          </a:p>
        </p:txBody>
      </p:sp>
      <p:sp>
        <p:nvSpPr>
          <p:cNvPr id="8195" name="Rectangle 3"/>
          <p:cNvSpPr>
            <a:spLocks noGrp="1" noChangeArrowheads="1"/>
          </p:cNvSpPr>
          <p:nvPr>
            <p:ph type="body" idx="1"/>
          </p:nvPr>
        </p:nvSpPr>
        <p:spPr/>
        <p:txBody>
          <a:bodyPr/>
          <a:lstStyle/>
          <a:p>
            <a:pPr>
              <a:lnSpc>
                <a:spcPct val="80000"/>
              </a:lnSpc>
            </a:pPr>
            <a:r>
              <a:rPr lang="fr-CA" altLang="fr-FR" sz="1800">
                <a:hlinkClick r:id="rId2"/>
              </a:rPr>
              <a:t>http://www.cooperativehabitation.coop/</a:t>
            </a:r>
            <a:r>
              <a:rPr lang="fr-CA" altLang="fr-FR" sz="1800"/>
              <a:t> </a:t>
            </a:r>
          </a:p>
          <a:p>
            <a:pPr>
              <a:lnSpc>
                <a:spcPct val="80000"/>
              </a:lnSpc>
              <a:buFontTx/>
              <a:buNone/>
            </a:pPr>
            <a:endParaRPr lang="fr-CA" altLang="fr-FR" sz="1800"/>
          </a:p>
          <a:p>
            <a:pPr>
              <a:lnSpc>
                <a:spcPct val="80000"/>
              </a:lnSpc>
            </a:pPr>
            <a:r>
              <a:rPr lang="fr-CA" altLang="fr-FR" sz="1800"/>
              <a:t>Vous devez présenter une demande à une coopérative que vous avez préalablement choisie </a:t>
            </a:r>
          </a:p>
          <a:p>
            <a:pPr>
              <a:lnSpc>
                <a:spcPct val="80000"/>
              </a:lnSpc>
            </a:pPr>
            <a:r>
              <a:rPr lang="fr-CA" altLang="fr-FR" sz="1800"/>
              <a:t>Un comité de sélection pourra vous inviter:</a:t>
            </a:r>
          </a:p>
          <a:p>
            <a:pPr lvl="1">
              <a:lnSpc>
                <a:spcPct val="80000"/>
              </a:lnSpc>
            </a:pPr>
            <a:r>
              <a:rPr lang="fr-CA" altLang="fr-FR" sz="1600"/>
              <a:t>à répondre à un questionnaire écrit</a:t>
            </a:r>
          </a:p>
          <a:p>
            <a:pPr lvl="1">
              <a:lnSpc>
                <a:spcPct val="80000"/>
              </a:lnSpc>
            </a:pPr>
            <a:r>
              <a:rPr lang="fr-CA" altLang="fr-FR" sz="1600"/>
              <a:t>à une entrevue de sélection. </a:t>
            </a:r>
          </a:p>
          <a:p>
            <a:pPr>
              <a:lnSpc>
                <a:spcPct val="80000"/>
              </a:lnSpc>
            </a:pPr>
            <a:endParaRPr lang="fr-CA" altLang="fr-FR" sz="1800"/>
          </a:p>
          <a:p>
            <a:pPr>
              <a:lnSpc>
                <a:spcPct val="80000"/>
              </a:lnSpc>
            </a:pPr>
            <a:r>
              <a:rPr lang="fr-CA" altLang="fr-FR" sz="1800"/>
              <a:t>Critères: </a:t>
            </a:r>
          </a:p>
          <a:p>
            <a:pPr>
              <a:lnSpc>
                <a:spcPct val="80000"/>
              </a:lnSpc>
            </a:pPr>
            <a:r>
              <a:rPr lang="fr-CA" altLang="fr-FR" sz="1800"/>
              <a:t>Esprit communautaire</a:t>
            </a:r>
          </a:p>
          <a:p>
            <a:pPr>
              <a:lnSpc>
                <a:spcPct val="80000"/>
              </a:lnSpc>
            </a:pPr>
            <a:r>
              <a:rPr lang="fr-CA" altLang="fr-FR" sz="1800"/>
              <a:t>Désir réel de vous engager dans les tâches et activités de la coopérative</a:t>
            </a:r>
          </a:p>
          <a:p>
            <a:pPr>
              <a:lnSpc>
                <a:spcPct val="80000"/>
              </a:lnSpc>
            </a:pPr>
            <a:r>
              <a:rPr lang="fr-CA" altLang="fr-FR" sz="1800"/>
              <a:t>Compétences particulières susceptibles d’être utiles à la coopérative</a:t>
            </a:r>
          </a:p>
          <a:p>
            <a:pPr>
              <a:lnSpc>
                <a:spcPct val="80000"/>
              </a:lnSpc>
            </a:pPr>
            <a:endParaRPr lang="fr-CA" altLang="fr-FR" sz="1800"/>
          </a:p>
          <a:p>
            <a:pPr>
              <a:lnSpc>
                <a:spcPct val="80000"/>
              </a:lnSpc>
            </a:pPr>
            <a:endParaRPr lang="fr-CA" altLang="fr-FR" sz="1800"/>
          </a:p>
          <a:p>
            <a:pPr>
              <a:lnSpc>
                <a:spcPct val="80000"/>
              </a:lnSpc>
            </a:pPr>
            <a:r>
              <a:rPr lang="fr-CA" altLang="fr-FR" sz="1800"/>
              <a:t>Vous pouvez demander de l’aide à votre TS du CLSC.</a:t>
            </a:r>
          </a:p>
          <a:p>
            <a:pPr>
              <a:lnSpc>
                <a:spcPct val="80000"/>
              </a:lnSpc>
            </a:pPr>
            <a:endParaRPr lang="fr-CA" altLang="fr-FR" sz="1800"/>
          </a:p>
        </p:txBody>
      </p:sp>
    </p:spTree>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88</TotalTime>
  <Words>551</Words>
  <Application>Microsoft Office PowerPoint</Application>
  <PresentationFormat>Affichage à l'écran (4:3)</PresentationFormat>
  <Paragraphs>90</Paragraphs>
  <Slides>11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11</vt:i4>
      </vt:variant>
    </vt:vector>
  </HeadingPairs>
  <TitlesOfParts>
    <vt:vector size="15" baseType="lpstr">
      <vt:lpstr>Arial</vt:lpstr>
      <vt:lpstr>Tahoma</vt:lpstr>
      <vt:lpstr>Times New Roman</vt:lpstr>
      <vt:lpstr>Modèle par défaut</vt:lpstr>
      <vt:lpstr>Les appartements</vt:lpstr>
      <vt:lpstr>Habitations pignon sur roues  </vt:lpstr>
      <vt:lpstr>Habitations pignon sur roues</vt:lpstr>
      <vt:lpstr>RSI Propulsion</vt:lpstr>
      <vt:lpstr>Appartements du  CR Lucie-Bruneau</vt:lpstr>
      <vt:lpstr>Les amandiers</vt:lpstr>
      <vt:lpstr>Maison Martin Matte</vt:lpstr>
      <vt:lpstr>Coopérative d’habitations et HLM</vt:lpstr>
      <vt:lpstr>Coopératives d’habitations</vt:lpstr>
      <vt:lpstr>HLM: Habitations à loyer modique</vt:lpstr>
      <vt:lpstr>CHSLD</vt:lpstr>
    </vt:vector>
  </TitlesOfParts>
  <Company>HOPITAL SAINTE-JUSTINE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appartements</dc:title>
  <dc:creator>École J-Charbonneau</dc:creator>
  <cp:lastModifiedBy>CSDM</cp:lastModifiedBy>
  <cp:revision>10</cp:revision>
  <dcterms:created xsi:type="dcterms:W3CDTF">2016-02-15T15:25:42Z</dcterms:created>
  <dcterms:modified xsi:type="dcterms:W3CDTF">2016-02-15T17:31:09Z</dcterms:modified>
</cp:coreProperties>
</file>