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60" r:id="rId6"/>
    <p:sldId id="264" r:id="rId7"/>
    <p:sldId id="262" r:id="rId8"/>
    <p:sldId id="261" r:id="rId9"/>
    <p:sldId id="263" r:id="rId10"/>
    <p:sldId id="265" r:id="rId11"/>
    <p:sldId id="266" r:id="rId12"/>
    <p:sldId id="267" r:id="rId13"/>
    <p:sldId id="268"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2B8"/>
    <a:srgbClr val="6A4459"/>
    <a:srgbClr val="65728E"/>
    <a:srgbClr val="FEC863"/>
    <a:srgbClr val="251536"/>
    <a:srgbClr val="575C5F"/>
    <a:srgbClr val="FFD56C"/>
    <a:srgbClr val="ECD9D2"/>
    <a:srgbClr val="E0DADA"/>
    <a:srgbClr val="437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BC693-3F4A-48EC-B703-BAD2751151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1C1F840-D47C-490C-A730-227CC41A1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0F402D8C-4B08-4ABD-9B2F-4CAB87BA7C9F}"/>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5" name="Espace réservé du pied de page 4">
            <a:extLst>
              <a:ext uri="{FF2B5EF4-FFF2-40B4-BE49-F238E27FC236}">
                <a16:creationId xmlns:a16="http://schemas.microsoft.com/office/drawing/2014/main" id="{0A2F6D50-6228-4526-83FD-974DCF3A94B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25863C1-FE28-4F30-A6F4-D5B651AED747}"/>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66153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ED8E2-79CA-4729-B7AC-0BAFE9CFD85D}"/>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D17FBDA-8706-4ED3-9B74-AA078C8A20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C381524-70C8-456D-B2B8-8850BE626B76}"/>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5" name="Espace réservé du pied de page 4">
            <a:extLst>
              <a:ext uri="{FF2B5EF4-FFF2-40B4-BE49-F238E27FC236}">
                <a16:creationId xmlns:a16="http://schemas.microsoft.com/office/drawing/2014/main" id="{0A70A6E3-7B3B-46C0-9F0D-A87B8BEAA4A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FE015E4-A67D-4683-AEB6-A7A45E5F3313}"/>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29492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67C4F9-DEB2-4A6C-95CF-3AD8F278209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FBE756F-BDD9-4295-9E3C-A8D3A4C44B7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C178BEB-4A92-470D-B9C3-2052B023D7BC}"/>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5" name="Espace réservé du pied de page 4">
            <a:extLst>
              <a:ext uri="{FF2B5EF4-FFF2-40B4-BE49-F238E27FC236}">
                <a16:creationId xmlns:a16="http://schemas.microsoft.com/office/drawing/2014/main" id="{F365B6D0-8FAF-4A45-A56C-5E3DE726672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C1E208D-071D-4F0F-8F10-9AE0412EF124}"/>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364950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6C609-80D4-4B9E-857D-08EBE665620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82F3DF4-CC87-44AB-AADC-42E783F92C3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8E92584-8B69-48DD-991D-4486DC91DF9A}"/>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5" name="Espace réservé du pied de page 4">
            <a:extLst>
              <a:ext uri="{FF2B5EF4-FFF2-40B4-BE49-F238E27FC236}">
                <a16:creationId xmlns:a16="http://schemas.microsoft.com/office/drawing/2014/main" id="{66C502AD-83CC-45CC-84C7-E9A88768C12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86006A2-18D7-44DB-98B1-E1F61F6C6901}"/>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20888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27D6D-2BFA-425F-90D3-82E4E6C0BB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F7C3DC66-9CF2-4ED6-B156-A4423E63E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F535BC-A87A-41AE-A4B4-8F86AE8611A2}"/>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5" name="Espace réservé du pied de page 4">
            <a:extLst>
              <a:ext uri="{FF2B5EF4-FFF2-40B4-BE49-F238E27FC236}">
                <a16:creationId xmlns:a16="http://schemas.microsoft.com/office/drawing/2014/main" id="{7B4B6738-9D46-4CB9-BA83-C95498A56CA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CE066EE-9FF6-4C7F-9BAD-279639993589}"/>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373398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70D32-C501-4671-8FE6-906EDA7CAF9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E1A5A6D-CE95-4A6C-9BF9-21E108735F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31247862-9166-415B-B1CB-F55D73ABA6D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48AF1A6-A629-4BE2-9E8D-08B1706914E2}"/>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6" name="Espace réservé du pied de page 5">
            <a:extLst>
              <a:ext uri="{FF2B5EF4-FFF2-40B4-BE49-F238E27FC236}">
                <a16:creationId xmlns:a16="http://schemas.microsoft.com/office/drawing/2014/main" id="{3EF00031-C72F-4CAC-A01E-0341FD3BD19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F0C38BE-0AE7-4762-A36E-58540D639953}"/>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186630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FC9659-14B7-4318-AEE6-ACDE6DD6380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CB766B9-46B1-4700-86F0-4FD37F9E4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1DBDABB-D46A-4FD2-B82E-9CB69DA9B25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8F0B169-10A2-4422-A837-04EC1637E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F749E8-12E3-41D9-8298-6D66FEF2D29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5A385C8-8E72-4F09-878C-C26FFABFA785}"/>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8" name="Espace réservé du pied de page 7">
            <a:extLst>
              <a:ext uri="{FF2B5EF4-FFF2-40B4-BE49-F238E27FC236}">
                <a16:creationId xmlns:a16="http://schemas.microsoft.com/office/drawing/2014/main" id="{1A17A45F-E05D-4C79-B1A3-8F9CB18BADF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6FAAD61-A9A0-4334-8A04-0D10EC58CED9}"/>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299755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1736F-4654-4940-923A-088BE3F04998}"/>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C9B6A7E-5DD4-4CA4-B860-72A0AB4F2061}"/>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4" name="Espace réservé du pied de page 3">
            <a:extLst>
              <a:ext uri="{FF2B5EF4-FFF2-40B4-BE49-F238E27FC236}">
                <a16:creationId xmlns:a16="http://schemas.microsoft.com/office/drawing/2014/main" id="{A0BAD4B9-5C8B-40D3-AB7B-F490856C6BF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ADA2FCF-3C45-4F63-BF83-AFC87702A630}"/>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370789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7E3A93-0DF3-47A3-A63C-834683C64B6A}"/>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3" name="Espace réservé du pied de page 2">
            <a:extLst>
              <a:ext uri="{FF2B5EF4-FFF2-40B4-BE49-F238E27FC236}">
                <a16:creationId xmlns:a16="http://schemas.microsoft.com/office/drawing/2014/main" id="{355990BD-CBFA-40CB-B42D-55536D1E2F9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8D1E2EB7-D0C2-4C34-AB95-56344230DDDC}"/>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216026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E866C-AC35-4871-ADAD-0A0F1D4847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8934042-9720-4E5D-9988-32FF2986A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1264B6B-64AF-41AE-B46C-8C44310A3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8A1693-ECE6-489C-9DC8-50029757EDAA}"/>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6" name="Espace réservé du pied de page 5">
            <a:extLst>
              <a:ext uri="{FF2B5EF4-FFF2-40B4-BE49-F238E27FC236}">
                <a16:creationId xmlns:a16="http://schemas.microsoft.com/office/drawing/2014/main" id="{0FC53271-40D6-4671-BFCD-BBC1627C77E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8BEE410-49A8-4C23-92AA-C2BDEA89BA10}"/>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386160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BB443-D00B-48DB-BE6D-BD64853992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93D7272-446A-45FC-B5E9-C4C94811A2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E555E5C-F6F9-429C-B940-677DB8002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4D5406-6DA6-4711-AAD7-15551117595D}"/>
              </a:ext>
            </a:extLst>
          </p:cNvPr>
          <p:cNvSpPr>
            <a:spLocks noGrp="1"/>
          </p:cNvSpPr>
          <p:nvPr>
            <p:ph type="dt" sz="half" idx="10"/>
          </p:nvPr>
        </p:nvSpPr>
        <p:spPr/>
        <p:txBody>
          <a:bodyPr/>
          <a:lstStyle/>
          <a:p>
            <a:fld id="{A600021A-4300-4883-9A4A-23EC050AABC7}" type="datetimeFigureOut">
              <a:rPr lang="fr-CA" smtClean="0"/>
              <a:t>2021-03-08</a:t>
            </a:fld>
            <a:endParaRPr lang="fr-CA"/>
          </a:p>
        </p:txBody>
      </p:sp>
      <p:sp>
        <p:nvSpPr>
          <p:cNvPr id="6" name="Espace réservé du pied de page 5">
            <a:extLst>
              <a:ext uri="{FF2B5EF4-FFF2-40B4-BE49-F238E27FC236}">
                <a16:creationId xmlns:a16="http://schemas.microsoft.com/office/drawing/2014/main" id="{CE816E52-63F3-4BB6-B14C-B17ACC66677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BC13C29-93DE-495C-A5BC-11C09ABBA1C8}"/>
              </a:ext>
            </a:extLst>
          </p:cNvPr>
          <p:cNvSpPr>
            <a:spLocks noGrp="1"/>
          </p:cNvSpPr>
          <p:nvPr>
            <p:ph type="sldNum" sz="quarter" idx="12"/>
          </p:nvPr>
        </p:nvSpPr>
        <p:spPr/>
        <p:txBody>
          <a:bodyPr/>
          <a:lstStyle/>
          <a:p>
            <a:fld id="{00DDB00D-00E6-4ABC-9367-9F7E9C3DEBDA}" type="slidenum">
              <a:rPr lang="fr-CA" smtClean="0"/>
              <a:t>‹N°›</a:t>
            </a:fld>
            <a:endParaRPr lang="fr-CA"/>
          </a:p>
        </p:txBody>
      </p:sp>
    </p:spTree>
    <p:extLst>
      <p:ext uri="{BB962C8B-B14F-4D97-AF65-F5344CB8AC3E}">
        <p14:creationId xmlns:p14="http://schemas.microsoft.com/office/powerpoint/2010/main" val="299067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1B609C-74FF-49B1-9BC6-1EFAD8B26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ADE0C49-D94C-4187-A582-19788A5C5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9813357-38A2-41B5-8E51-CF5665714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0021A-4300-4883-9A4A-23EC050AABC7}" type="datetimeFigureOut">
              <a:rPr lang="fr-CA" smtClean="0"/>
              <a:t>2021-03-08</a:t>
            </a:fld>
            <a:endParaRPr lang="fr-CA"/>
          </a:p>
        </p:txBody>
      </p:sp>
      <p:sp>
        <p:nvSpPr>
          <p:cNvPr id="5" name="Espace réservé du pied de page 4">
            <a:extLst>
              <a:ext uri="{FF2B5EF4-FFF2-40B4-BE49-F238E27FC236}">
                <a16:creationId xmlns:a16="http://schemas.microsoft.com/office/drawing/2014/main" id="{4210CF5B-9970-4E33-8458-D5DA6EDC3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A44D8D9-9492-4839-88DA-AA9C8E981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DB00D-00E6-4ABC-9367-9F7E9C3DEBDA}" type="slidenum">
              <a:rPr lang="fr-CA" smtClean="0"/>
              <a:t>‹N°›</a:t>
            </a:fld>
            <a:endParaRPr lang="fr-CA"/>
          </a:p>
        </p:txBody>
      </p:sp>
    </p:spTree>
    <p:extLst>
      <p:ext uri="{BB962C8B-B14F-4D97-AF65-F5344CB8AC3E}">
        <p14:creationId xmlns:p14="http://schemas.microsoft.com/office/powerpoint/2010/main" val="169457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slide" Target="slide14.xml"/><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slide" Target="slide14.xml"/><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slide" Target="slide14.xml"/><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slide" Target="slide14.xml"/><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4.png"/><Relationship Id="rId4" Type="http://schemas.openxmlformats.org/officeDocument/2006/relationships/audio" Target="../media/audio1.wav"/><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2.xml"/><Relationship Id="rId7" Type="http://schemas.openxmlformats.org/officeDocument/2006/relationships/slide" Target="slide5.xml"/><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5.jp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4.m4a"/><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jpg"/><Relationship Id="rId11"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slide" Target="slide7.xml"/><Relationship Id="rId4" Type="http://schemas.openxmlformats.org/officeDocument/2006/relationships/audio" Target="../media/media4.m4a"/><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slide" Target="slide9.xml"/><Relationship Id="rId3" Type="http://schemas.microsoft.com/office/2007/relationships/media" Target="../media/media5.m4a"/><Relationship Id="rId7" Type="http://schemas.openxmlformats.org/officeDocument/2006/relationships/slideLayout" Target="../slideLayouts/slideLayout2.xml"/><Relationship Id="rId12" Type="http://schemas.openxmlformats.org/officeDocument/2006/relationships/audio" Target="../media/audio1.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slide" Target="slide7.xml"/><Relationship Id="rId5" Type="http://schemas.microsoft.com/office/2007/relationships/media" Target="../media/media6.m4a"/><Relationship Id="rId10" Type="http://schemas.microsoft.com/office/2007/relationships/hdphoto" Target="../media/hdphoto1.wdp"/><Relationship Id="rId4" Type="http://schemas.openxmlformats.org/officeDocument/2006/relationships/audio" Target="../media/media5.m4a"/><Relationship Id="rId9" Type="http://schemas.openxmlformats.org/officeDocument/2006/relationships/image" Target="../media/image3.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11.xml"/><Relationship Id="rId3" Type="http://schemas.microsoft.com/office/2007/relationships/media" Target="../media/media8.m4a"/><Relationship Id="rId7" Type="http://schemas.openxmlformats.org/officeDocument/2006/relationships/image" Target="../media/image3.png"/><Relationship Id="rId12" Type="http://schemas.openxmlformats.org/officeDocument/2006/relationships/audio" Target="../media/audio1.wav"/><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jpg"/><Relationship Id="rId11" Type="http://schemas.openxmlformats.org/officeDocument/2006/relationships/slide" Target="slide10.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audio" Target="../media/media8.m4a"/><Relationship Id="rId9" Type="http://schemas.openxmlformats.org/officeDocument/2006/relationships/image" Target="../media/image7.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1.wdp"/><Relationship Id="rId11" Type="http://schemas.openxmlformats.org/officeDocument/2006/relationships/slide" Target="slide9.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6.jpg"/><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1.wdp"/><Relationship Id="rId11" Type="http://schemas.openxmlformats.org/officeDocument/2006/relationships/slide" Target="slide13.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6.jp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Document produit par</a:t>
            </a:r>
            <a:endParaRPr lang="en-CA" dirty="0"/>
          </a:p>
        </p:txBody>
      </p:sp>
      <p:sp>
        <p:nvSpPr>
          <p:cNvPr id="3" name="Sous-titre 2"/>
          <p:cNvSpPr>
            <a:spLocks noGrp="1"/>
          </p:cNvSpPr>
          <p:nvPr>
            <p:ph type="subTitle" idx="1"/>
          </p:nvPr>
        </p:nvSpPr>
        <p:spPr/>
        <p:txBody>
          <a:bodyPr/>
          <a:lstStyle/>
          <a:p>
            <a:r>
              <a:rPr lang="fr-CA" dirty="0" smtClean="0"/>
              <a:t>Catherine Beaudry, référence FB du PFAE</a:t>
            </a:r>
            <a:r>
              <a:rPr lang="fr-CA" smtClean="0"/>
              <a:t>, mars 2021</a:t>
            </a:r>
            <a:endParaRPr lang="en-CA" dirty="0"/>
          </a:p>
        </p:txBody>
      </p:sp>
    </p:spTree>
    <p:extLst>
      <p:ext uri="{BB962C8B-B14F-4D97-AF65-F5344CB8AC3E}">
        <p14:creationId xmlns:p14="http://schemas.microsoft.com/office/powerpoint/2010/main" val="394388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8D5F4DEB-83B9-46E6-9E24-62C77873730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542886" y="1993899"/>
            <a:ext cx="1746414" cy="4503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1DD6436-6182-422A-9B29-FFC9D5B5BBE5}"/>
              </a:ext>
            </a:extLst>
          </p:cNvPr>
          <p:cNvSpPr/>
          <p:nvPr/>
        </p:nvSpPr>
        <p:spPr>
          <a:xfrm>
            <a:off x="1553830" y="462572"/>
            <a:ext cx="9084340" cy="1859516"/>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La journée n’a pas été de tout repos. Une première journée dans un nouvel emploi est toujours épuisante.  Avant ton départ, ton gérant tient à faire le point avec toi. Il t’a trouvé très professionnel d’arriver d’avance ce matin et il te trouve travaillant. Il est certain que tu seras un très bon employé. </a:t>
            </a:r>
          </a:p>
        </p:txBody>
      </p:sp>
      <p:sp>
        <p:nvSpPr>
          <p:cNvPr id="6" name="Organigramme : Alternative 5">
            <a:hlinkClick r:id="" action="ppaction://hlinkshowjump?jump=firstslide"/>
            <a:extLst>
              <a:ext uri="{FF2B5EF4-FFF2-40B4-BE49-F238E27FC236}">
                <a16:creationId xmlns:a16="http://schemas.microsoft.com/office/drawing/2014/main" id="{3F005755-D4DA-43C3-8C6C-948CC9AE9218}"/>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
        <p:nvSpPr>
          <p:cNvPr id="8" name="Ellipse 7">
            <a:hlinkClick r:id="rId7" action="ppaction://hlinksldjump"/>
            <a:extLst>
              <a:ext uri="{FF2B5EF4-FFF2-40B4-BE49-F238E27FC236}">
                <a16:creationId xmlns:a16="http://schemas.microsoft.com/office/drawing/2014/main" id="{B6A405D3-768A-4E79-A47B-52BA0473B83D}"/>
              </a:ext>
            </a:extLst>
          </p:cNvPr>
          <p:cNvSpPr/>
          <p:nvPr/>
        </p:nvSpPr>
        <p:spPr>
          <a:xfrm>
            <a:off x="4375150" y="3399263"/>
            <a:ext cx="3441700" cy="2273300"/>
          </a:xfrm>
          <a:prstGeom prst="ellipse">
            <a:avLst/>
          </a:prstGeom>
          <a:solidFill>
            <a:schemeClr val="dk1">
              <a:alpha val="76000"/>
            </a:schemeClr>
          </a:solidFill>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3600" dirty="0">
                <a:latin typeface="Grande October Three" panose="02000500000000000000" pitchFamily="2" charset="0"/>
              </a:rPr>
              <a:t>Réflexion</a:t>
            </a:r>
            <a:r>
              <a:rPr lang="fr-CA" dirty="0"/>
              <a:t> </a:t>
            </a:r>
          </a:p>
        </p:txBody>
      </p:sp>
      <p:pic>
        <p:nvPicPr>
          <p:cNvPr id="10" name="Son enregistré">
            <a:hlinkClick r:id="" action="ppaction://media"/>
            <a:extLst>
              <a:ext uri="{FF2B5EF4-FFF2-40B4-BE49-F238E27FC236}">
                <a16:creationId xmlns:a16="http://schemas.microsoft.com/office/drawing/2014/main" id="{99604C2E-9846-4607-B270-9547180DA4E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69500" y="1790699"/>
            <a:ext cx="406400" cy="406400"/>
          </a:xfrm>
          <a:prstGeom prst="rect">
            <a:avLst/>
          </a:prstGeom>
        </p:spPr>
      </p:pic>
    </p:spTree>
    <p:extLst>
      <p:ext uri="{BB962C8B-B14F-4D97-AF65-F5344CB8AC3E}">
        <p14:creationId xmlns:p14="http://schemas.microsoft.com/office/powerpoint/2010/main" val="27539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1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8D5F4DEB-83B9-46E6-9E24-62C77873730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260624" y="2125949"/>
            <a:ext cx="1746414" cy="4503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1DD6436-6182-422A-9B29-FFC9D5B5BBE5}"/>
              </a:ext>
            </a:extLst>
          </p:cNvPr>
          <p:cNvSpPr/>
          <p:nvPr/>
        </p:nvSpPr>
        <p:spPr>
          <a:xfrm>
            <a:off x="1553830" y="462572"/>
            <a:ext cx="9084340" cy="2273300"/>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La journée n’a pas été de tout repos. Une première journée dans un nouvel emploi est toujours épuisante.  Avant ton départ, ton gérant tient à faire le point avec toi. Il t’a trouvé très professionnel d’arriver d’avance ce matin. Il t’a trouvé bien sympathique. Il est content de t’avoir dans l’équipe , mais il te mentionne de faire attention et de travailler durant toutes tes heures. Tu ne peux pas t’improviser des pauses. </a:t>
            </a:r>
          </a:p>
        </p:txBody>
      </p:sp>
      <p:sp>
        <p:nvSpPr>
          <p:cNvPr id="6" name="Organigramme : Alternative 5">
            <a:hlinkClick r:id="" action="ppaction://hlinkshowjump?jump=firstslide"/>
            <a:extLst>
              <a:ext uri="{FF2B5EF4-FFF2-40B4-BE49-F238E27FC236}">
                <a16:creationId xmlns:a16="http://schemas.microsoft.com/office/drawing/2014/main" id="{40A35E60-7C06-4A6B-841E-89FAF7E166AB}"/>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
        <p:nvSpPr>
          <p:cNvPr id="7" name="Ellipse 6">
            <a:hlinkClick r:id="rId7" action="ppaction://hlinksldjump"/>
            <a:extLst>
              <a:ext uri="{FF2B5EF4-FFF2-40B4-BE49-F238E27FC236}">
                <a16:creationId xmlns:a16="http://schemas.microsoft.com/office/drawing/2014/main" id="{222D49CF-88F6-4CA6-AE31-83B792C5A318}"/>
              </a:ext>
            </a:extLst>
          </p:cNvPr>
          <p:cNvSpPr/>
          <p:nvPr/>
        </p:nvSpPr>
        <p:spPr>
          <a:xfrm>
            <a:off x="4375150" y="3399263"/>
            <a:ext cx="3441700" cy="2273300"/>
          </a:xfrm>
          <a:prstGeom prst="ellipse">
            <a:avLst/>
          </a:prstGeom>
          <a:solidFill>
            <a:schemeClr val="dk1">
              <a:alpha val="76000"/>
            </a:schemeClr>
          </a:solidFill>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3600" dirty="0">
                <a:latin typeface="Grande October Three" panose="02000500000000000000" pitchFamily="2" charset="0"/>
              </a:rPr>
              <a:t>Réflexion</a:t>
            </a:r>
            <a:r>
              <a:rPr lang="fr-CA" dirty="0"/>
              <a:t> </a:t>
            </a:r>
          </a:p>
        </p:txBody>
      </p:sp>
      <p:pic>
        <p:nvPicPr>
          <p:cNvPr id="2" name="Son enregistré">
            <a:hlinkClick r:id="" action="ppaction://media"/>
            <a:extLst>
              <a:ext uri="{FF2B5EF4-FFF2-40B4-BE49-F238E27FC236}">
                <a16:creationId xmlns:a16="http://schemas.microsoft.com/office/drawing/2014/main" id="{96B57E88-F912-4CB4-8997-B05EB5F5DAF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82200" y="2180063"/>
            <a:ext cx="406400" cy="406400"/>
          </a:xfrm>
          <a:prstGeom prst="rect">
            <a:avLst/>
          </a:prstGeom>
        </p:spPr>
      </p:pic>
    </p:spTree>
    <p:extLst>
      <p:ext uri="{BB962C8B-B14F-4D97-AF65-F5344CB8AC3E}">
        <p14:creationId xmlns:p14="http://schemas.microsoft.com/office/powerpoint/2010/main" val="18134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8D5F4DEB-83B9-46E6-9E24-62C77873730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542886" y="1993899"/>
            <a:ext cx="1746414" cy="4503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1DD6436-6182-422A-9B29-FFC9D5B5BBE5}"/>
              </a:ext>
            </a:extLst>
          </p:cNvPr>
          <p:cNvSpPr/>
          <p:nvPr/>
        </p:nvSpPr>
        <p:spPr>
          <a:xfrm>
            <a:off x="1553830" y="462572"/>
            <a:ext cx="9084340" cy="1366228"/>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Malheureusement, Alfred se fait renvoyer par son gérant de magasin. Il n’a pas su démontrer de bonnes attitudes et des bons comportements pour le monde du travail. </a:t>
            </a:r>
          </a:p>
        </p:txBody>
      </p:sp>
      <p:sp>
        <p:nvSpPr>
          <p:cNvPr id="6" name="Organigramme : Alternative 5">
            <a:hlinkClick r:id="" action="ppaction://hlinkshowjump?jump=firstslide"/>
            <a:extLst>
              <a:ext uri="{FF2B5EF4-FFF2-40B4-BE49-F238E27FC236}">
                <a16:creationId xmlns:a16="http://schemas.microsoft.com/office/drawing/2014/main" id="{D41D3BCB-4225-48CF-A016-DDF2E947E315}"/>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
        <p:nvSpPr>
          <p:cNvPr id="7" name="Ellipse 6">
            <a:hlinkClick r:id="rId7" action="ppaction://hlinksldjump"/>
            <a:extLst>
              <a:ext uri="{FF2B5EF4-FFF2-40B4-BE49-F238E27FC236}">
                <a16:creationId xmlns:a16="http://schemas.microsoft.com/office/drawing/2014/main" id="{049A891F-8E47-4F44-B6E6-364CD4E01574}"/>
              </a:ext>
            </a:extLst>
          </p:cNvPr>
          <p:cNvSpPr/>
          <p:nvPr/>
        </p:nvSpPr>
        <p:spPr>
          <a:xfrm>
            <a:off x="4375150" y="3399263"/>
            <a:ext cx="3441700" cy="2273300"/>
          </a:xfrm>
          <a:prstGeom prst="ellipse">
            <a:avLst/>
          </a:prstGeom>
          <a:solidFill>
            <a:schemeClr val="dk1">
              <a:alpha val="76000"/>
            </a:schemeClr>
          </a:solidFill>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3600" dirty="0">
                <a:latin typeface="Grande October Three" panose="02000500000000000000" pitchFamily="2" charset="0"/>
              </a:rPr>
              <a:t>Réflexion</a:t>
            </a:r>
            <a:r>
              <a:rPr lang="fr-CA" dirty="0"/>
              <a:t> </a:t>
            </a:r>
          </a:p>
        </p:txBody>
      </p:sp>
      <p:pic>
        <p:nvPicPr>
          <p:cNvPr id="2" name="Son enregistré">
            <a:hlinkClick r:id="" action="ppaction://media"/>
            <a:extLst>
              <a:ext uri="{FF2B5EF4-FFF2-40B4-BE49-F238E27FC236}">
                <a16:creationId xmlns:a16="http://schemas.microsoft.com/office/drawing/2014/main" id="{9292173D-3629-42B1-8534-7A5F29946A1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82200" y="1301750"/>
            <a:ext cx="406400" cy="406400"/>
          </a:xfrm>
          <a:prstGeom prst="rect">
            <a:avLst/>
          </a:prstGeom>
        </p:spPr>
      </p:pic>
    </p:spTree>
    <p:extLst>
      <p:ext uri="{BB962C8B-B14F-4D97-AF65-F5344CB8AC3E}">
        <p14:creationId xmlns:p14="http://schemas.microsoft.com/office/powerpoint/2010/main" val="1644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8D5F4DEB-83B9-46E6-9E24-62C77873730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542886" y="1993899"/>
            <a:ext cx="1746414" cy="4503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1DD6436-6182-422A-9B29-FFC9D5B5BBE5}"/>
              </a:ext>
            </a:extLst>
          </p:cNvPr>
          <p:cNvSpPr/>
          <p:nvPr/>
        </p:nvSpPr>
        <p:spPr>
          <a:xfrm>
            <a:off x="1553830" y="462572"/>
            <a:ext cx="9084340" cy="1950428"/>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La journée n’a pas été de tout repos. Une première journée dans un nouvel emploi est toujours épuisante. Malheureusement, le gérant n’est pas satisfait de la journée d’Alfred. Il a reçu des mauvais commentaires des autres employés. Ils ne souhaitent plus travailler avec Alfred. Le gérant prend la décision de ne pas garder Alfred comme employé. </a:t>
            </a:r>
          </a:p>
        </p:txBody>
      </p:sp>
      <p:sp>
        <p:nvSpPr>
          <p:cNvPr id="6" name="Organigramme : Alternative 5">
            <a:hlinkClick r:id="" action="ppaction://hlinkshowjump?jump=firstslide"/>
            <a:extLst>
              <a:ext uri="{FF2B5EF4-FFF2-40B4-BE49-F238E27FC236}">
                <a16:creationId xmlns:a16="http://schemas.microsoft.com/office/drawing/2014/main" id="{D41D3BCB-4225-48CF-A016-DDF2E947E315}"/>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
        <p:nvSpPr>
          <p:cNvPr id="7" name="Ellipse 6">
            <a:hlinkClick r:id="rId7" action="ppaction://hlinksldjump"/>
            <a:extLst>
              <a:ext uri="{FF2B5EF4-FFF2-40B4-BE49-F238E27FC236}">
                <a16:creationId xmlns:a16="http://schemas.microsoft.com/office/drawing/2014/main" id="{C0327540-06E6-4EB0-A3B2-A7B3F1264A87}"/>
              </a:ext>
            </a:extLst>
          </p:cNvPr>
          <p:cNvSpPr/>
          <p:nvPr/>
        </p:nvSpPr>
        <p:spPr>
          <a:xfrm>
            <a:off x="4375150" y="3399263"/>
            <a:ext cx="3441700" cy="2273300"/>
          </a:xfrm>
          <a:prstGeom prst="ellipse">
            <a:avLst/>
          </a:prstGeom>
          <a:solidFill>
            <a:schemeClr val="dk1">
              <a:alpha val="76000"/>
            </a:schemeClr>
          </a:solidFill>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3600" dirty="0">
                <a:latin typeface="Grande October Three" panose="02000500000000000000" pitchFamily="2" charset="0"/>
              </a:rPr>
              <a:t>Réflexion</a:t>
            </a:r>
            <a:r>
              <a:rPr lang="fr-CA" dirty="0"/>
              <a:t> </a:t>
            </a:r>
          </a:p>
        </p:txBody>
      </p:sp>
      <p:pic>
        <p:nvPicPr>
          <p:cNvPr id="2" name="Son enregistré">
            <a:hlinkClick r:id="" action="ppaction://media"/>
            <a:extLst>
              <a:ext uri="{FF2B5EF4-FFF2-40B4-BE49-F238E27FC236}">
                <a16:creationId xmlns:a16="http://schemas.microsoft.com/office/drawing/2014/main" id="{AA8C1EBA-CFB1-447E-A438-CA2B1C54BAF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29800" y="1892300"/>
            <a:ext cx="406400" cy="406400"/>
          </a:xfrm>
          <a:prstGeom prst="rect">
            <a:avLst/>
          </a:prstGeom>
        </p:spPr>
      </p:pic>
    </p:spTree>
    <p:extLst>
      <p:ext uri="{BB962C8B-B14F-4D97-AF65-F5344CB8AC3E}">
        <p14:creationId xmlns:p14="http://schemas.microsoft.com/office/powerpoint/2010/main" val="16022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C572FD-DD80-4F31-A99E-C4108F350E20}"/>
              </a:ext>
            </a:extLst>
          </p:cNvPr>
          <p:cNvSpPr>
            <a:spLocks noGrp="1"/>
          </p:cNvSpPr>
          <p:nvPr>
            <p:ph type="title"/>
          </p:nvPr>
        </p:nvSpPr>
        <p:spPr>
          <a:xfrm>
            <a:off x="838200" y="215901"/>
            <a:ext cx="10515600" cy="1474788"/>
          </a:xfrm>
          <a:solidFill>
            <a:srgbClr val="FEC863">
              <a:alpha val="82000"/>
            </a:srgbClr>
          </a:solidFill>
          <a:effectLst>
            <a:softEdge rad="76200"/>
          </a:effectLst>
        </p:spPr>
        <p:txBody>
          <a:bodyPr>
            <a:normAutofit fontScale="90000"/>
          </a:bodyPr>
          <a:lstStyle/>
          <a:p>
            <a:pPr algn="ctr"/>
            <a:r>
              <a:rPr lang="fr-CA" sz="5400" dirty="0">
                <a:latin typeface="Grande October Three" panose="02000500000000000000" pitchFamily="2" charset="0"/>
              </a:rPr>
              <a:t>Réflexion</a:t>
            </a:r>
            <a:br>
              <a:rPr lang="fr-CA" sz="5400" dirty="0">
                <a:latin typeface="Grande October Three" panose="02000500000000000000" pitchFamily="2" charset="0"/>
              </a:rPr>
            </a:br>
            <a:r>
              <a:rPr lang="fr-CA" dirty="0">
                <a:latin typeface="DeerUp Shouttap Sans" panose="02000500000000000000" pitchFamily="50" charset="0"/>
              </a:rPr>
              <a:t>Réponds aux questions suivantes en te référent à l’histoire d’Alfred</a:t>
            </a:r>
            <a:r>
              <a:rPr lang="fr-CA" sz="5400" dirty="0">
                <a:latin typeface="Grande October Three" panose="02000500000000000000" pitchFamily="2" charset="0"/>
              </a:rPr>
              <a:t>.</a:t>
            </a:r>
          </a:p>
        </p:txBody>
      </p:sp>
      <p:sp>
        <p:nvSpPr>
          <p:cNvPr id="4" name="Titre 1">
            <a:extLst>
              <a:ext uri="{FF2B5EF4-FFF2-40B4-BE49-F238E27FC236}">
                <a16:creationId xmlns:a16="http://schemas.microsoft.com/office/drawing/2014/main" id="{60785785-CA76-4C58-B480-84C0632D3AA6}"/>
              </a:ext>
            </a:extLst>
          </p:cNvPr>
          <p:cNvSpPr txBox="1">
            <a:spLocks/>
          </p:cNvSpPr>
          <p:nvPr/>
        </p:nvSpPr>
        <p:spPr>
          <a:xfrm>
            <a:off x="838200" y="2886076"/>
            <a:ext cx="3975100" cy="3621086"/>
          </a:xfrm>
          <a:prstGeom prst="rect">
            <a:avLst/>
          </a:prstGeom>
          <a:solidFill>
            <a:srgbClr val="65728E">
              <a:alpha val="82000"/>
            </a:srgbClr>
          </a:solidFill>
          <a:effectLst>
            <a:softEdge rad="76200"/>
          </a:effectLst>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7300" dirty="0">
                <a:latin typeface="Grande October Three" panose="02000500000000000000" pitchFamily="2" charset="0"/>
              </a:rPr>
              <a:t>1</a:t>
            </a:r>
          </a:p>
          <a:p>
            <a:pPr algn="ctr">
              <a:lnSpc>
                <a:spcPct val="170000"/>
              </a:lnSpc>
            </a:pPr>
            <a:r>
              <a:rPr lang="fr-CA" sz="4000" dirty="0">
                <a:latin typeface="Corbel Light" panose="020B0303020204020204" pitchFamily="34" charset="0"/>
              </a:rPr>
              <a:t>Quels sont les deux attitudes reliées au monde du travail qui sont démontrées dans la situation d’Alfred ?</a:t>
            </a:r>
          </a:p>
        </p:txBody>
      </p:sp>
      <p:sp>
        <p:nvSpPr>
          <p:cNvPr id="5" name="Titre 1">
            <a:extLst>
              <a:ext uri="{FF2B5EF4-FFF2-40B4-BE49-F238E27FC236}">
                <a16:creationId xmlns:a16="http://schemas.microsoft.com/office/drawing/2014/main" id="{D93C9AAB-2FBE-4E06-999F-B77420BC1405}"/>
              </a:ext>
            </a:extLst>
          </p:cNvPr>
          <p:cNvSpPr txBox="1">
            <a:spLocks/>
          </p:cNvSpPr>
          <p:nvPr/>
        </p:nvSpPr>
        <p:spPr>
          <a:xfrm>
            <a:off x="4114800" y="1803399"/>
            <a:ext cx="4838700" cy="2419350"/>
          </a:xfrm>
          <a:prstGeom prst="rect">
            <a:avLst/>
          </a:prstGeom>
          <a:solidFill>
            <a:srgbClr val="6A4459">
              <a:alpha val="82000"/>
            </a:srgbClr>
          </a:solidFill>
          <a:effectLst>
            <a:softEdge rad="76200"/>
          </a:effectLst>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9800" dirty="0">
                <a:latin typeface="Grande October Three" panose="02000500000000000000" pitchFamily="2" charset="0"/>
              </a:rPr>
              <a:t>2</a:t>
            </a:r>
          </a:p>
          <a:p>
            <a:pPr algn="ctr">
              <a:lnSpc>
                <a:spcPct val="170000"/>
              </a:lnSpc>
            </a:pPr>
            <a:r>
              <a:rPr lang="fr-CA" sz="4100" dirty="0">
                <a:latin typeface="Corbel Light" panose="020B0303020204020204" pitchFamily="34" charset="0"/>
              </a:rPr>
              <a:t>Pourquoi est-ce important de créer des liens avec tes collègues ?</a:t>
            </a:r>
          </a:p>
        </p:txBody>
      </p:sp>
      <p:sp>
        <p:nvSpPr>
          <p:cNvPr id="6" name="Titre 1">
            <a:extLst>
              <a:ext uri="{FF2B5EF4-FFF2-40B4-BE49-F238E27FC236}">
                <a16:creationId xmlns:a16="http://schemas.microsoft.com/office/drawing/2014/main" id="{FBBB9EDB-BD04-4937-88FC-F97579275AB8}"/>
              </a:ext>
            </a:extLst>
          </p:cNvPr>
          <p:cNvSpPr txBox="1">
            <a:spLocks/>
          </p:cNvSpPr>
          <p:nvPr/>
        </p:nvSpPr>
        <p:spPr>
          <a:xfrm>
            <a:off x="7442202" y="3886201"/>
            <a:ext cx="4254498" cy="2620962"/>
          </a:xfrm>
          <a:prstGeom prst="rect">
            <a:avLst/>
          </a:prstGeom>
          <a:solidFill>
            <a:srgbClr val="ADB2B8">
              <a:alpha val="82000"/>
            </a:srgbClr>
          </a:solidFill>
          <a:effectLst>
            <a:softEdge rad="76200"/>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6800" dirty="0">
                <a:latin typeface="Grande October Three" panose="02000500000000000000" pitchFamily="2" charset="0"/>
              </a:rPr>
              <a:t>3</a:t>
            </a:r>
          </a:p>
          <a:p>
            <a:pPr algn="ctr"/>
            <a:r>
              <a:rPr lang="fr-CA" sz="3700" dirty="0">
                <a:latin typeface="Corbel Light" panose="020B0303020204020204" pitchFamily="34" charset="0"/>
              </a:rPr>
              <a:t>Que veux dire être ponctuel ?</a:t>
            </a:r>
          </a:p>
        </p:txBody>
      </p:sp>
    </p:spTree>
    <p:extLst>
      <p:ext uri="{BB962C8B-B14F-4D97-AF65-F5344CB8AC3E}">
        <p14:creationId xmlns:p14="http://schemas.microsoft.com/office/powerpoint/2010/main" val="264473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41000" r="-41000"/>
          </a:stretch>
        </a:blip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1F8566A-15C0-4C55-8C5F-3F12E5CBDA96}"/>
              </a:ext>
            </a:extLst>
          </p:cNvPr>
          <p:cNvSpPr/>
          <p:nvPr/>
        </p:nvSpPr>
        <p:spPr>
          <a:xfrm>
            <a:off x="2898699" y="822474"/>
            <a:ext cx="6394598" cy="2772063"/>
          </a:xfrm>
          <a:prstGeom prst="roundRect">
            <a:avLst/>
          </a:prstGeom>
          <a:solidFill>
            <a:srgbClr val="A79888">
              <a:alpha val="80000"/>
            </a:srgbClr>
          </a:solidFill>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6000" dirty="0">
                <a:solidFill>
                  <a:srgbClr val="362A22"/>
                </a:solidFill>
                <a:latin typeface="Grande October Three" panose="02000500000000000000" pitchFamily="2" charset="0"/>
              </a:rPr>
              <a:t>Une journée au </a:t>
            </a:r>
            <a:br>
              <a:rPr lang="fr-CA" sz="6000" dirty="0">
                <a:solidFill>
                  <a:srgbClr val="362A22"/>
                </a:solidFill>
                <a:latin typeface="Grande October Three" panose="02000500000000000000" pitchFamily="2" charset="0"/>
              </a:rPr>
            </a:br>
            <a:r>
              <a:rPr lang="fr-CA" sz="7200" dirty="0">
                <a:solidFill>
                  <a:srgbClr val="362A22"/>
                </a:solidFill>
                <a:latin typeface="Celliad" panose="02000506020000020004" pitchFamily="50" charset="0"/>
              </a:rPr>
              <a:t>travail!</a:t>
            </a:r>
            <a:endParaRPr lang="fr-CA" sz="8000" dirty="0">
              <a:solidFill>
                <a:srgbClr val="362A22"/>
              </a:solidFill>
              <a:latin typeface="Celliad" panose="02000506020000020004" pitchFamily="50" charset="0"/>
            </a:endParaRPr>
          </a:p>
        </p:txBody>
      </p:sp>
      <p:sp>
        <p:nvSpPr>
          <p:cNvPr id="3" name="Rectangle : coins arrondis 2">
            <a:extLst>
              <a:ext uri="{FF2B5EF4-FFF2-40B4-BE49-F238E27FC236}">
                <a16:creationId xmlns:a16="http://schemas.microsoft.com/office/drawing/2014/main" id="{EA598249-804F-440D-919F-FC923C1DD5AB}"/>
              </a:ext>
            </a:extLst>
          </p:cNvPr>
          <p:cNvSpPr/>
          <p:nvPr/>
        </p:nvSpPr>
        <p:spPr>
          <a:xfrm>
            <a:off x="7216297" y="2265664"/>
            <a:ext cx="3995042" cy="2019357"/>
          </a:xfrm>
          <a:prstGeom prst="roundRect">
            <a:avLst/>
          </a:prstGeom>
          <a:solidFill>
            <a:srgbClr val="F6C500">
              <a:alpha val="87000"/>
            </a:srgbClr>
          </a:solidFill>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4000" dirty="0">
                <a:solidFill>
                  <a:srgbClr val="362A22"/>
                </a:solidFill>
                <a:latin typeface="DeerUp Shouttap Sans" panose="02000500000000000000" pitchFamily="50" charset="0"/>
              </a:rPr>
              <a:t>Lis l’histoire d’Alfred en faisant tes propres choix . </a:t>
            </a:r>
          </a:p>
        </p:txBody>
      </p:sp>
      <p:sp>
        <p:nvSpPr>
          <p:cNvPr id="5" name="Rectangle : coins arrondis 4">
            <a:hlinkClick r:id="" action="ppaction://hlinkshowjump?jump=nextslide"/>
            <a:extLst>
              <a:ext uri="{FF2B5EF4-FFF2-40B4-BE49-F238E27FC236}">
                <a16:creationId xmlns:a16="http://schemas.microsoft.com/office/drawing/2014/main" id="{9A74B29F-FCFC-45F7-8FB3-1CE01AD15CA9}"/>
              </a:ext>
            </a:extLst>
          </p:cNvPr>
          <p:cNvSpPr/>
          <p:nvPr/>
        </p:nvSpPr>
        <p:spPr>
          <a:xfrm>
            <a:off x="4929822" y="5155018"/>
            <a:ext cx="2332351" cy="1146386"/>
          </a:xfrm>
          <a:prstGeom prst="roundRect">
            <a:avLst/>
          </a:prstGeom>
          <a:solidFill>
            <a:srgbClr val="437F0F">
              <a:alpha val="83000"/>
            </a:srgbClr>
          </a:solidFill>
          <a:effectLst>
            <a:softEdge rad="254000"/>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2800" b="1" dirty="0">
                <a:solidFill>
                  <a:srgbClr val="362A22"/>
                </a:solidFill>
                <a:latin typeface="Grande October Three" panose="02000500000000000000" pitchFamily="2" charset="0"/>
              </a:rPr>
              <a:t>Commencer</a:t>
            </a:r>
            <a:endParaRPr lang="fr-CA" sz="1200" b="1" dirty="0">
              <a:solidFill>
                <a:srgbClr val="362A22"/>
              </a:solidFill>
              <a:latin typeface="Grande October Three" panose="02000500000000000000" pitchFamily="2" charset="0"/>
            </a:endParaRPr>
          </a:p>
        </p:txBody>
      </p:sp>
    </p:spTree>
    <p:extLst>
      <p:ext uri="{BB962C8B-B14F-4D97-AF65-F5344CB8AC3E}">
        <p14:creationId xmlns:p14="http://schemas.microsoft.com/office/powerpoint/2010/main" val="265299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5000"/>
            <a:lum/>
          </a:blip>
          <a:srcRect/>
          <a:stretch>
            <a:fillRect l="-13000" r="-13000"/>
          </a:stretch>
        </a:blipFill>
        <a:effectLst/>
      </p:bgPr>
    </p:bg>
    <p:spTree>
      <p:nvGrpSpPr>
        <p:cNvPr id="1" name=""/>
        <p:cNvGrpSpPr/>
        <p:nvPr/>
      </p:nvGrpSpPr>
      <p:grpSpPr>
        <a:xfrm>
          <a:off x="0" y="0"/>
          <a:ext cx="0" cy="0"/>
          <a:chOff x="0" y="0"/>
          <a:chExt cx="0" cy="0"/>
        </a:xfrm>
      </p:grpSpPr>
      <p:pic>
        <p:nvPicPr>
          <p:cNvPr id="1026" name="Picture 2" descr="308875526">
            <a:extLst>
              <a:ext uri="{FF2B5EF4-FFF2-40B4-BE49-F238E27FC236}">
                <a16:creationId xmlns:a16="http://schemas.microsoft.com/office/drawing/2014/main" id="{BC2DEF51-89A4-41D6-B1D8-0DBE809C5B8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024103" y="3174124"/>
            <a:ext cx="1215089" cy="3133331"/>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bas 3">
            <a:extLst>
              <a:ext uri="{FF2B5EF4-FFF2-40B4-BE49-F238E27FC236}">
                <a16:creationId xmlns:a16="http://schemas.microsoft.com/office/drawing/2014/main" id="{A6BC6834-58E3-4614-8411-9D4B727A82C8}"/>
              </a:ext>
            </a:extLst>
          </p:cNvPr>
          <p:cNvSpPr/>
          <p:nvPr/>
        </p:nvSpPr>
        <p:spPr>
          <a:xfrm rot="2696526">
            <a:off x="2171522" y="2056909"/>
            <a:ext cx="571816" cy="1471448"/>
          </a:xfrm>
          <a:prstGeom prst="downArrow">
            <a:avLst>
              <a:gd name="adj1" fmla="val 50000"/>
              <a:gd name="adj2" fmla="val 62727"/>
            </a:avLst>
          </a:prstGeom>
          <a:solidFill>
            <a:schemeClr val="dk1">
              <a:alpha val="80000"/>
            </a:schemeClr>
          </a:solidFill>
          <a:effectLst>
            <a:softEdge rad="508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
        <p:nvSpPr>
          <p:cNvPr id="5" name="Rectangle : coins arrondis 4">
            <a:extLst>
              <a:ext uri="{FF2B5EF4-FFF2-40B4-BE49-F238E27FC236}">
                <a16:creationId xmlns:a16="http://schemas.microsoft.com/office/drawing/2014/main" id="{C82D9C91-E000-4093-A25D-E75F680296A7}"/>
              </a:ext>
            </a:extLst>
          </p:cNvPr>
          <p:cNvSpPr/>
          <p:nvPr/>
        </p:nvSpPr>
        <p:spPr>
          <a:xfrm>
            <a:off x="2107324" y="297148"/>
            <a:ext cx="7977352" cy="2004618"/>
          </a:xfrm>
          <a:prstGeom prst="roundRect">
            <a:avLst/>
          </a:prstGeom>
          <a:solidFill>
            <a:schemeClr val="dk1">
              <a:alpha val="83000"/>
            </a:schemeClr>
          </a:solidFill>
          <a:effectLst>
            <a:softEdge rad="889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fr-CA" dirty="0">
                <a:latin typeface="Corbel Light" panose="020B0303020204020204" pitchFamily="34" charset="0"/>
              </a:rPr>
              <a:t>Lui, c’est Alfred! Ce soir, il avait un souper avec des amis. Ils ont eu vraiment beaucoup de plaisir ensemble. Tellement que certains ont décidé de continuer la soirée chez quelqu’un de la gang. Il est 10 heures du soir. Alfred se demande s’il devrait se joindre à la gang ou pas, parce qu’il travaille demain à 6h. </a:t>
            </a:r>
          </a:p>
        </p:txBody>
      </p:sp>
      <p:sp>
        <p:nvSpPr>
          <p:cNvPr id="6" name="Rectangle : coins arrondis 5">
            <a:hlinkClick r:id="rId8" action="ppaction://hlinksldjump" highlightClick="1">
              <a:snd r:embed="rId4" name="arrow.wav"/>
            </a:hlinkClick>
            <a:extLst>
              <a:ext uri="{FF2B5EF4-FFF2-40B4-BE49-F238E27FC236}">
                <a16:creationId xmlns:a16="http://schemas.microsoft.com/office/drawing/2014/main" id="{83D55EDB-1FB5-4480-8B32-D0D5110C15DB}"/>
              </a:ext>
            </a:extLst>
          </p:cNvPr>
          <p:cNvSpPr/>
          <p:nvPr/>
        </p:nvSpPr>
        <p:spPr>
          <a:xfrm>
            <a:off x="2822713" y="5565913"/>
            <a:ext cx="2733261" cy="875669"/>
          </a:xfrm>
          <a:prstGeom prst="roundRect">
            <a:avLst/>
          </a:prstGeom>
          <a:solidFill>
            <a:srgbClr val="E0DADA">
              <a:alpha val="95000"/>
            </a:srgbClr>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solidFill>
                  <a:schemeClr val="tx1"/>
                </a:solidFill>
                <a:latin typeface="DeerUp Shouttap Sans" panose="02000500000000000000" pitchFamily="50" charset="0"/>
              </a:rPr>
              <a:t>Suivre ses amis</a:t>
            </a:r>
          </a:p>
        </p:txBody>
      </p:sp>
      <p:sp>
        <p:nvSpPr>
          <p:cNvPr id="8" name="Rectangle : coins arrondis 7">
            <a:hlinkClick r:id="rId9" action="ppaction://hlinksldjump" highlightClick="1">
              <a:snd r:embed="rId4" name="arrow.wav"/>
            </a:hlinkClick>
            <a:extLst>
              <a:ext uri="{FF2B5EF4-FFF2-40B4-BE49-F238E27FC236}">
                <a16:creationId xmlns:a16="http://schemas.microsoft.com/office/drawing/2014/main" id="{2AF4F946-B546-45F3-A18F-682CE63704BB}"/>
              </a:ext>
            </a:extLst>
          </p:cNvPr>
          <p:cNvSpPr/>
          <p:nvPr/>
        </p:nvSpPr>
        <p:spPr>
          <a:xfrm>
            <a:off x="6636028" y="5565912"/>
            <a:ext cx="2733261" cy="875669"/>
          </a:xfrm>
          <a:prstGeom prst="roundRect">
            <a:avLst/>
          </a:prstGeom>
          <a:solidFill>
            <a:srgbClr val="E0DADA">
              <a:alpha val="95000"/>
            </a:srgbClr>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a:solidFill>
                  <a:schemeClr val="tx1"/>
                </a:solidFill>
                <a:latin typeface="DeerUp Shouttap Sans" panose="02000500000000000000" pitchFamily="50" charset="0"/>
              </a:rPr>
              <a:t>Rentrer à la maison</a:t>
            </a:r>
          </a:p>
        </p:txBody>
      </p:sp>
      <p:pic>
        <p:nvPicPr>
          <p:cNvPr id="7" name="diapo 2">
            <a:hlinkClick r:id="" action="ppaction://media"/>
            <a:hlinkHover r:id="" action="ppaction://ole?verb=0"/>
            <a:extLst>
              <a:ext uri="{FF2B5EF4-FFF2-40B4-BE49-F238E27FC236}">
                <a16:creationId xmlns:a16="http://schemas.microsoft.com/office/drawing/2014/main" id="{DC54F7E4-61CE-4629-9D43-5601EB854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94689" y="1430168"/>
            <a:ext cx="406400" cy="406400"/>
          </a:xfrm>
          <a:prstGeom prst="rect">
            <a:avLst/>
          </a:prstGeom>
        </p:spPr>
      </p:pic>
      <p:sp>
        <p:nvSpPr>
          <p:cNvPr id="10" name="Organigramme : Alternative 9">
            <a:hlinkClick r:id="" action="ppaction://hlinkshowjump?jump=firstslide"/>
            <a:extLst>
              <a:ext uri="{FF2B5EF4-FFF2-40B4-BE49-F238E27FC236}">
                <a16:creationId xmlns:a16="http://schemas.microsoft.com/office/drawing/2014/main" id="{962F6F80-B0F7-4A49-B658-0F81EE5E224C}"/>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Tree>
    <p:extLst>
      <p:ext uri="{BB962C8B-B14F-4D97-AF65-F5344CB8AC3E}">
        <p14:creationId xmlns:p14="http://schemas.microsoft.com/office/powerpoint/2010/main" val="36924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13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t="-8000" b="-8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C9FACD7E-F6D5-4BA3-9633-26BDA3F00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258559" y="701087"/>
            <a:ext cx="2240092" cy="57764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D79DB54-8ED7-483D-B47D-97180DFEE392}"/>
              </a:ext>
            </a:extLst>
          </p:cNvPr>
          <p:cNvSpPr/>
          <p:nvPr/>
        </p:nvSpPr>
        <p:spPr>
          <a:xfrm>
            <a:off x="2294860" y="223284"/>
            <a:ext cx="8538240" cy="1973816"/>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400" dirty="0">
                <a:solidFill>
                  <a:schemeClr val="tx1"/>
                </a:solidFill>
                <a:latin typeface="Corbel Light" panose="020B0303020204020204" pitchFamily="34" charset="0"/>
              </a:rPr>
              <a:t>Ils décident d’écouter un film et Marc lui propose de prendre une bière. S’il dit oui, il sait qu’il devra dormir chez son ami, parce qu’il ne pourra pas conduire. Il s’amuse tellement qu’il oublie que demain, il commence un nouvel emploi dans une épicerie.</a:t>
            </a:r>
          </a:p>
        </p:txBody>
      </p:sp>
      <p:sp>
        <p:nvSpPr>
          <p:cNvPr id="7" name="Rectangle : coins arrondis 6">
            <a:hlinkClick r:id="rId7" action="ppaction://hlinksldjump" highlightClick="1">
              <a:snd r:embed="rId8" name="arrow.wav"/>
            </a:hlinkClick>
            <a:extLst>
              <a:ext uri="{FF2B5EF4-FFF2-40B4-BE49-F238E27FC236}">
                <a16:creationId xmlns:a16="http://schemas.microsoft.com/office/drawing/2014/main" id="{CF4CC3EF-9A64-421E-B874-32898AAD209B}"/>
              </a:ext>
            </a:extLst>
          </p:cNvPr>
          <p:cNvSpPr/>
          <p:nvPr/>
        </p:nvSpPr>
        <p:spPr>
          <a:xfrm>
            <a:off x="2822713" y="5565913"/>
            <a:ext cx="2733261" cy="875669"/>
          </a:xfrm>
          <a:prstGeom prst="roundRect">
            <a:avLst/>
          </a:prstGeom>
          <a:solidFill>
            <a:srgbClr val="65728E"/>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solidFill>
                  <a:schemeClr val="tx1"/>
                </a:solidFill>
                <a:latin typeface="DeerUp Shouttap Sans" panose="02000500000000000000" pitchFamily="50" charset="0"/>
              </a:rPr>
              <a:t>Accepter la bière</a:t>
            </a:r>
          </a:p>
        </p:txBody>
      </p:sp>
      <p:sp>
        <p:nvSpPr>
          <p:cNvPr id="8" name="Rectangle : coins arrondis 7">
            <a:hlinkClick r:id="rId9" action="ppaction://hlinksldjump" highlightClick="1">
              <a:snd r:embed="rId8" name="arrow.wav"/>
            </a:hlinkClick>
            <a:extLst>
              <a:ext uri="{FF2B5EF4-FFF2-40B4-BE49-F238E27FC236}">
                <a16:creationId xmlns:a16="http://schemas.microsoft.com/office/drawing/2014/main" id="{B8A286BD-EDE7-4844-AF3A-7CBF4AD409E9}"/>
              </a:ext>
            </a:extLst>
          </p:cNvPr>
          <p:cNvSpPr/>
          <p:nvPr/>
        </p:nvSpPr>
        <p:spPr>
          <a:xfrm>
            <a:off x="6636028" y="5565912"/>
            <a:ext cx="2733261" cy="875669"/>
          </a:xfrm>
          <a:prstGeom prst="roundRect">
            <a:avLst/>
          </a:prstGeom>
          <a:solidFill>
            <a:srgbClr val="65728E">
              <a:alpha val="95000"/>
            </a:srgbClr>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solidFill>
                  <a:schemeClr val="tx1"/>
                </a:solidFill>
                <a:latin typeface="DeerUp Shouttap Sans" panose="02000500000000000000" pitchFamily="50" charset="0"/>
              </a:rPr>
              <a:t>Refuser la bière</a:t>
            </a:r>
          </a:p>
        </p:txBody>
      </p:sp>
      <p:pic>
        <p:nvPicPr>
          <p:cNvPr id="9" name="diapo 3">
            <a:hlinkClick r:id="" action="ppaction://media"/>
            <a:hlinkHover r:id="" action="ppaction://ole?verb=0"/>
            <a:extLst>
              <a:ext uri="{FF2B5EF4-FFF2-40B4-BE49-F238E27FC236}">
                <a16:creationId xmlns:a16="http://schemas.microsoft.com/office/drawing/2014/main" id="{2B913CAC-0FD1-4760-A6CD-A9379C148A2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172700" y="1612900"/>
            <a:ext cx="406400" cy="406400"/>
          </a:xfrm>
          <a:prstGeom prst="rect">
            <a:avLst/>
          </a:prstGeom>
        </p:spPr>
      </p:pic>
      <p:sp>
        <p:nvSpPr>
          <p:cNvPr id="10" name="Organigramme : Alternative 9">
            <a:hlinkClick r:id="" action="ppaction://hlinkshowjump?jump=firstslide"/>
            <a:extLst>
              <a:ext uri="{FF2B5EF4-FFF2-40B4-BE49-F238E27FC236}">
                <a16:creationId xmlns:a16="http://schemas.microsoft.com/office/drawing/2014/main" id="{A5CED135-E6A4-48AE-92CF-8AAF9F5F6157}"/>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Tree>
    <p:extLst>
      <p:ext uri="{BB962C8B-B14F-4D97-AF65-F5344CB8AC3E}">
        <p14:creationId xmlns:p14="http://schemas.microsoft.com/office/powerpoint/2010/main" val="31015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75000"/>
            <a:lum/>
          </a:blip>
          <a:srcRect/>
          <a:stretch>
            <a:fillRect l="-41000" r="-41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C9FACD7E-F6D5-4BA3-9633-26BDA3F003E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406502" y="1025942"/>
            <a:ext cx="2240092" cy="57764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D79DB54-8ED7-483D-B47D-97180DFEE392}"/>
              </a:ext>
            </a:extLst>
          </p:cNvPr>
          <p:cNvSpPr/>
          <p:nvPr/>
        </p:nvSpPr>
        <p:spPr>
          <a:xfrm>
            <a:off x="1702275" y="223284"/>
            <a:ext cx="9084340" cy="1859516"/>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Alfred a eu beaucoup de difficultés à se réveiller ce matin. La soirée s’est terminée très tard la veille. Comme il a </a:t>
            </a:r>
            <a:r>
              <a:rPr lang="fr-CA" sz="2000" dirty="0" err="1">
                <a:solidFill>
                  <a:schemeClr val="tx1"/>
                </a:solidFill>
              </a:rPr>
              <a:t>snoozé</a:t>
            </a:r>
            <a:r>
              <a:rPr lang="fr-CA" sz="2000" dirty="0">
                <a:solidFill>
                  <a:schemeClr val="tx1"/>
                </a:solidFill>
              </a:rPr>
              <a:t> plusieurs fois avant de se lever, il est arrivé à 6h au magasin sans avoir le temps de déjeuner. Il n’est pas arrivé d’avance donc, il n’a pas eu le temps de s’installer et de mettre son uniforme. </a:t>
            </a:r>
          </a:p>
        </p:txBody>
      </p:sp>
      <p:pic>
        <p:nvPicPr>
          <p:cNvPr id="2" name="Diapo 5">
            <a:hlinkClick r:id="" action="ppaction://media"/>
            <a:extLst>
              <a:ext uri="{FF2B5EF4-FFF2-40B4-BE49-F238E27FC236}">
                <a16:creationId xmlns:a16="http://schemas.microsoft.com/office/drawing/2014/main" id="{E87C3763-D18F-4BF7-BBA7-FE7BED62F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83325" y="1473200"/>
            <a:ext cx="406400" cy="406400"/>
          </a:xfrm>
          <a:prstGeom prst="rect">
            <a:avLst/>
          </a:prstGeom>
        </p:spPr>
      </p:pic>
      <p:sp>
        <p:nvSpPr>
          <p:cNvPr id="6" name="Rectangle : coins arrondis 5">
            <a:hlinkClick r:id="rId10" action="ppaction://hlinksldjump" highlightClick="1">
              <a:snd r:embed="rId11" name="arrow.wav"/>
            </a:hlinkClick>
            <a:extLst>
              <a:ext uri="{FF2B5EF4-FFF2-40B4-BE49-F238E27FC236}">
                <a16:creationId xmlns:a16="http://schemas.microsoft.com/office/drawing/2014/main" id="{E6B3C3A9-5BD4-4D4F-BA1B-7E6BEDB31B28}"/>
              </a:ext>
            </a:extLst>
          </p:cNvPr>
          <p:cNvSpPr/>
          <p:nvPr/>
        </p:nvSpPr>
        <p:spPr>
          <a:xfrm>
            <a:off x="2822713" y="5565913"/>
            <a:ext cx="2733261" cy="875669"/>
          </a:xfrm>
          <a:prstGeom prst="roundRect">
            <a:avLst/>
          </a:prstGeom>
          <a:solidFill>
            <a:srgbClr val="FEC863"/>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DeerUp Shouttap Sans" panose="02000500000000000000" pitchFamily="50" charset="0"/>
              </a:rPr>
              <a:t>Parler avec les collègues</a:t>
            </a:r>
          </a:p>
        </p:txBody>
      </p:sp>
      <p:sp>
        <p:nvSpPr>
          <p:cNvPr id="7" name="Rectangle : coins arrondis 6">
            <a:hlinkClick r:id="rId12" action="ppaction://hlinksldjump" highlightClick="1">
              <a:snd r:embed="rId11" name="arrow.wav"/>
            </a:hlinkClick>
            <a:extLst>
              <a:ext uri="{FF2B5EF4-FFF2-40B4-BE49-F238E27FC236}">
                <a16:creationId xmlns:a16="http://schemas.microsoft.com/office/drawing/2014/main" id="{EF03F932-F1D4-4830-B090-4E29241E6559}"/>
              </a:ext>
            </a:extLst>
          </p:cNvPr>
          <p:cNvSpPr/>
          <p:nvPr/>
        </p:nvSpPr>
        <p:spPr>
          <a:xfrm>
            <a:off x="6636028" y="5565912"/>
            <a:ext cx="2733261" cy="875669"/>
          </a:xfrm>
          <a:prstGeom prst="roundRect">
            <a:avLst/>
          </a:prstGeom>
          <a:solidFill>
            <a:srgbClr val="FFD56C"/>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solidFill>
                  <a:schemeClr val="tx1"/>
                </a:solidFill>
                <a:latin typeface="DeerUp Shouttap Sans" panose="02000500000000000000" pitchFamily="50" charset="0"/>
              </a:rPr>
              <a:t>Faire une sieste</a:t>
            </a:r>
          </a:p>
        </p:txBody>
      </p:sp>
      <p:sp>
        <p:nvSpPr>
          <p:cNvPr id="8" name="Rectangle : coins arrondis 7">
            <a:extLst>
              <a:ext uri="{FF2B5EF4-FFF2-40B4-BE49-F238E27FC236}">
                <a16:creationId xmlns:a16="http://schemas.microsoft.com/office/drawing/2014/main" id="{6B9B986B-9B54-423F-A077-96DF25E9CE10}"/>
              </a:ext>
            </a:extLst>
          </p:cNvPr>
          <p:cNvSpPr/>
          <p:nvPr/>
        </p:nvSpPr>
        <p:spPr>
          <a:xfrm>
            <a:off x="5330160" y="2235200"/>
            <a:ext cx="6620540" cy="2171700"/>
          </a:xfrm>
          <a:prstGeom prst="roundRect">
            <a:avLst/>
          </a:prstGeom>
          <a:solidFill>
            <a:srgbClr val="ADB2B8">
              <a:alpha val="84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Les premières heures de travail ont été plutôt difficile. Alfred manque de concentration et il y a beaucoup de choses à apprendre. C’est l’heure de la pause. Des collègues lui proposent de venir parler avec eux, mais Alfred a une seule envie, dormir.</a:t>
            </a:r>
          </a:p>
        </p:txBody>
      </p:sp>
      <p:pic>
        <p:nvPicPr>
          <p:cNvPr id="3" name="Son enregistré">
            <a:hlinkClick r:id="" action="ppaction://media"/>
            <a:extLst>
              <a:ext uri="{FF2B5EF4-FFF2-40B4-BE49-F238E27FC236}">
                <a16:creationId xmlns:a16="http://schemas.microsoft.com/office/drawing/2014/main" id="{D4A43C25-851C-48F9-BE3B-397D5F1A201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290300" y="3812587"/>
            <a:ext cx="406400" cy="406400"/>
          </a:xfrm>
          <a:prstGeom prst="rect">
            <a:avLst/>
          </a:prstGeom>
        </p:spPr>
      </p:pic>
      <p:sp>
        <p:nvSpPr>
          <p:cNvPr id="9" name="Organigramme : Alternative 8">
            <a:hlinkClick r:id="" action="ppaction://hlinkshowjump?jump=firstslide"/>
            <a:extLst>
              <a:ext uri="{FF2B5EF4-FFF2-40B4-BE49-F238E27FC236}">
                <a16:creationId xmlns:a16="http://schemas.microsoft.com/office/drawing/2014/main" id="{4E7FD474-70E6-4A10-9150-12323E750376}"/>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Tree>
    <p:extLst>
      <p:ext uri="{BB962C8B-B14F-4D97-AF65-F5344CB8AC3E}">
        <p14:creationId xmlns:p14="http://schemas.microsoft.com/office/powerpoint/2010/main" val="2147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3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75000"/>
            <a:lum/>
          </a:blip>
          <a:srcRect/>
          <a:stretch>
            <a:fillRect l="-41000" r="-41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C9FACD7E-F6D5-4BA3-9633-26BDA3F003E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406502" y="1025942"/>
            <a:ext cx="2240092" cy="57764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hlinkClick r:id="rId11" action="ppaction://hlinksldjump" highlightClick="1">
              <a:snd r:embed="rId12" name="arrow.wav"/>
            </a:hlinkClick>
            <a:extLst>
              <a:ext uri="{FF2B5EF4-FFF2-40B4-BE49-F238E27FC236}">
                <a16:creationId xmlns:a16="http://schemas.microsoft.com/office/drawing/2014/main" id="{E6B3C3A9-5BD4-4D4F-BA1B-7E6BEDB31B28}"/>
              </a:ext>
            </a:extLst>
          </p:cNvPr>
          <p:cNvSpPr/>
          <p:nvPr/>
        </p:nvSpPr>
        <p:spPr>
          <a:xfrm>
            <a:off x="2822713" y="5565913"/>
            <a:ext cx="2733261" cy="875669"/>
          </a:xfrm>
          <a:prstGeom prst="roundRect">
            <a:avLst/>
          </a:prstGeom>
          <a:solidFill>
            <a:srgbClr val="FEC863"/>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DeerUp Shouttap Sans" panose="02000500000000000000" pitchFamily="50" charset="0"/>
              </a:rPr>
              <a:t>Parler avec les collègues</a:t>
            </a:r>
          </a:p>
        </p:txBody>
      </p:sp>
      <p:sp>
        <p:nvSpPr>
          <p:cNvPr id="7" name="Rectangle : coins arrondis 6">
            <a:hlinkClick r:id="rId13" action="ppaction://hlinksldjump" highlightClick="1">
              <a:snd r:embed="rId12" name="arrow.wav"/>
            </a:hlinkClick>
            <a:extLst>
              <a:ext uri="{FF2B5EF4-FFF2-40B4-BE49-F238E27FC236}">
                <a16:creationId xmlns:a16="http://schemas.microsoft.com/office/drawing/2014/main" id="{EF03F932-F1D4-4830-B090-4E29241E6559}"/>
              </a:ext>
            </a:extLst>
          </p:cNvPr>
          <p:cNvSpPr/>
          <p:nvPr/>
        </p:nvSpPr>
        <p:spPr>
          <a:xfrm>
            <a:off x="6636028" y="5565912"/>
            <a:ext cx="2733261" cy="875669"/>
          </a:xfrm>
          <a:prstGeom prst="roundRect">
            <a:avLst/>
          </a:prstGeom>
          <a:solidFill>
            <a:srgbClr val="FFD56C"/>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DeerUp Shouttap Sans" panose="02000500000000000000" pitchFamily="50" charset="0"/>
              </a:rPr>
              <a:t>Jouer sur son téléphone</a:t>
            </a:r>
          </a:p>
        </p:txBody>
      </p:sp>
      <p:sp>
        <p:nvSpPr>
          <p:cNvPr id="8" name="Rectangle : coins arrondis 7">
            <a:extLst>
              <a:ext uri="{FF2B5EF4-FFF2-40B4-BE49-F238E27FC236}">
                <a16:creationId xmlns:a16="http://schemas.microsoft.com/office/drawing/2014/main" id="{6B9B986B-9B54-423F-A077-96DF25E9CE10}"/>
              </a:ext>
            </a:extLst>
          </p:cNvPr>
          <p:cNvSpPr/>
          <p:nvPr/>
        </p:nvSpPr>
        <p:spPr>
          <a:xfrm>
            <a:off x="4032810" y="1949279"/>
            <a:ext cx="7939696" cy="1962150"/>
          </a:xfrm>
          <a:prstGeom prst="roundRect">
            <a:avLst/>
          </a:prstGeom>
          <a:solidFill>
            <a:srgbClr val="ADB2B8">
              <a:alpha val="84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Les premières heures de </a:t>
            </a:r>
            <a:r>
              <a:rPr lang="fr-CA" sz="2000">
                <a:solidFill>
                  <a:schemeClr val="tx1"/>
                </a:solidFill>
              </a:rPr>
              <a:t>travail ont </a:t>
            </a:r>
            <a:r>
              <a:rPr lang="fr-CA" sz="2000" dirty="0">
                <a:solidFill>
                  <a:schemeClr val="tx1"/>
                </a:solidFill>
              </a:rPr>
              <a:t>été plutôt difficiles. Alfred a vraiment beaucoup de nouvelles choses à apprendre. C’est l’heure de la pause. Des collègues lui proposent de venir parler avec eux, mais Alfred est gêné, il préfèrerait s’asseoir seul et jouer sur son téléphone.</a:t>
            </a:r>
          </a:p>
        </p:txBody>
      </p:sp>
      <p:pic>
        <p:nvPicPr>
          <p:cNvPr id="3" name="Son enregistré">
            <a:hlinkClick r:id="" action="ppaction://media"/>
            <a:extLst>
              <a:ext uri="{FF2B5EF4-FFF2-40B4-BE49-F238E27FC236}">
                <a16:creationId xmlns:a16="http://schemas.microsoft.com/office/drawing/2014/main" id="{D4A43C25-851C-48F9-BE3B-397D5F1A201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90300" y="3812587"/>
            <a:ext cx="406400" cy="406400"/>
          </a:xfrm>
          <a:prstGeom prst="rect">
            <a:avLst/>
          </a:prstGeom>
        </p:spPr>
      </p:pic>
      <p:sp>
        <p:nvSpPr>
          <p:cNvPr id="9" name="Organigramme : Alternative 8">
            <a:hlinkClick r:id="" action="ppaction://hlinkshowjump?jump=firstslide"/>
            <a:extLst>
              <a:ext uri="{FF2B5EF4-FFF2-40B4-BE49-F238E27FC236}">
                <a16:creationId xmlns:a16="http://schemas.microsoft.com/office/drawing/2014/main" id="{CB218669-FD94-4B11-B8A3-C6E873A237EE}"/>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
        <p:nvSpPr>
          <p:cNvPr id="10" name="Rectangle : coins arrondis 9">
            <a:extLst>
              <a:ext uri="{FF2B5EF4-FFF2-40B4-BE49-F238E27FC236}">
                <a16:creationId xmlns:a16="http://schemas.microsoft.com/office/drawing/2014/main" id="{4933646F-924F-420F-B882-47F7C28A7E0A}"/>
              </a:ext>
            </a:extLst>
          </p:cNvPr>
          <p:cNvSpPr/>
          <p:nvPr/>
        </p:nvSpPr>
        <p:spPr>
          <a:xfrm>
            <a:off x="1826880" y="159388"/>
            <a:ext cx="8538240" cy="1733107"/>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Alfred est arrivé 15 minutes d’avance ce matin. Il a pris le temps de se rendre dans la salle des employés pour se familiariser avec les lieux. Il a enfilé son uniforme et s’est rendu dans le département des fruits et légumes pour dire bonjour aux autres employés. </a:t>
            </a:r>
          </a:p>
        </p:txBody>
      </p:sp>
      <p:pic>
        <p:nvPicPr>
          <p:cNvPr id="11" name="Son enregistré">
            <a:hlinkClick r:id="" action="ppaction://media"/>
            <a:extLst>
              <a:ext uri="{FF2B5EF4-FFF2-40B4-BE49-F238E27FC236}">
                <a16:creationId xmlns:a16="http://schemas.microsoft.com/office/drawing/2014/main" id="{F6E84D10-0DC8-42B2-93D5-FB5E3C2BDEC1}"/>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817100" y="1486095"/>
            <a:ext cx="406400" cy="406400"/>
          </a:xfrm>
          <a:prstGeom prst="rect">
            <a:avLst/>
          </a:prstGeom>
        </p:spPr>
      </p:pic>
      <p:pic>
        <p:nvPicPr>
          <p:cNvPr id="12" name="Son enregistré">
            <a:hlinkClick r:id="" action="ppaction://media"/>
            <a:extLst>
              <a:ext uri="{FF2B5EF4-FFF2-40B4-BE49-F238E27FC236}">
                <a16:creationId xmlns:a16="http://schemas.microsoft.com/office/drawing/2014/main" id="{D68C5F9D-A822-4DC8-9615-1AF224145214}"/>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11290300" y="3377795"/>
            <a:ext cx="406400" cy="406400"/>
          </a:xfrm>
          <a:prstGeom prst="rect">
            <a:avLst/>
          </a:prstGeom>
        </p:spPr>
      </p:pic>
    </p:spTree>
    <p:extLst>
      <p:ext uri="{BB962C8B-B14F-4D97-AF65-F5344CB8AC3E}">
        <p14:creationId xmlns:p14="http://schemas.microsoft.com/office/powerpoint/2010/main" val="21602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096"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49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audio>
              <p:cMediaNode vol="80000">
                <p:cTn id="16" fill="hold" display="0">
                  <p:stCondLst>
                    <p:cond delay="indefinite"/>
                  </p:stCondLst>
                  <p:endCondLst>
                    <p:cond evt="onStopAudio" delay="0">
                      <p:tgtEl>
                        <p:sldTgt/>
                      </p:tgtEl>
                    </p:cond>
                  </p:endCondLst>
                </p:cTn>
                <p:tgtEl>
                  <p:spTgt spid="11"/>
                </p:tgtEl>
              </p:cMediaNode>
            </p:audio>
            <p:audio>
              <p:cMediaNode vol="80000">
                <p:cTn id="1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75000"/>
            <a:lum/>
          </a:blip>
          <a:srcRect/>
          <a:stretch>
            <a:fillRect t="-8000" b="-8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C9FACD7E-F6D5-4BA3-9633-26BDA3F003E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444693" y="2161981"/>
            <a:ext cx="1863458" cy="4805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D79DB54-8ED7-483D-B47D-97180DFEE392}"/>
              </a:ext>
            </a:extLst>
          </p:cNvPr>
          <p:cNvSpPr/>
          <p:nvPr/>
        </p:nvSpPr>
        <p:spPr>
          <a:xfrm>
            <a:off x="2294860" y="223284"/>
            <a:ext cx="9084340" cy="1413028"/>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Un client demande de l’aide à Alfred pour trouver un aliment. Alfred ne connait pas la réponse. Il est chanceux. Alex, son collègue, est dans la même rangée que lui et se dépêche de venir l’aider. Alfred est soulagé. C’est beaucoup plus agréable de travailler en équipe. </a:t>
            </a:r>
          </a:p>
        </p:txBody>
      </p:sp>
      <p:pic>
        <p:nvPicPr>
          <p:cNvPr id="6" name="Image 5">
            <a:extLst>
              <a:ext uri="{FF2B5EF4-FFF2-40B4-BE49-F238E27FC236}">
                <a16:creationId xmlns:a16="http://schemas.microsoft.com/office/drawing/2014/main" id="{9737BE8A-507E-4A66-BF1B-BDDE9D0FA66B}"/>
              </a:ext>
            </a:extLst>
          </p:cNvPr>
          <p:cNvPicPr/>
          <p:nvPr/>
        </p:nvPicPr>
        <p:blipFill rotWithShape="1">
          <a:blip r:embed="rId9">
            <a:extLst>
              <a:ext uri="{BEBA8EAE-BF5A-486C-A8C5-ECC9F3942E4B}">
                <a14:imgProps xmlns:a14="http://schemas.microsoft.com/office/drawing/2010/main">
                  <a14:imgLayer r:embed="rId10">
                    <a14:imgEffect>
                      <a14:backgroundRemoval t="12722" b="92899" l="18047" r="87870">
                        <a14:foregroundMark x1="26923" y1="85503" x2="26923" y2="85503"/>
                        <a14:foregroundMark x1="41124" y1="83136" x2="41124" y2="83136"/>
                        <a14:foregroundMark x1="52959" y1="88462" x2="52959" y2="88462"/>
                        <a14:foregroundMark x1="72485" y1="87574" x2="72485" y2="87574"/>
                        <a14:foregroundMark x1="64497" y1="68639" x2="64497" y2="68639"/>
                        <a14:foregroundMark x1="70118" y1="63018" x2="70118" y2="63018"/>
                        <a14:foregroundMark x1="41716" y1="51775" x2="41716" y2="51775"/>
                        <a14:foregroundMark x1="48521" y1="56213" x2="48521" y2="56213"/>
                        <a14:foregroundMark x1="75740" y1="58284" x2="75740" y2="58284"/>
                        <a14:foregroundMark x1="82249" y1="59467" x2="82249" y2="59467"/>
                        <a14:foregroundMark x1="79882" y1="57692" x2="79882" y2="57692"/>
                        <a14:foregroundMark x1="70710" y1="56213" x2="70710" y2="56213"/>
                        <a14:foregroundMark x1="58284" y1="54142" x2="58284" y2="54142"/>
                        <a14:foregroundMark x1="77811" y1="83136" x2="77811" y2="83136"/>
                        <a14:foregroundMark x1="79882" y1="82544" x2="79882" y2="82544"/>
                        <a14:foregroundMark x1="51183" y1="78402" x2="51183" y2="78402"/>
                        <a14:foregroundMark x1="50592" y1="79586" x2="50592" y2="79586"/>
                        <a14:foregroundMark x1="53846" y1="80178" x2="53846" y2="80178"/>
                        <a14:foregroundMark x1="76627" y1="82249" x2="57692" y2="81953"/>
                        <a14:foregroundMark x1="22781" y1="81953" x2="22781" y2="81953"/>
                        <a14:foregroundMark x1="52071" y1="84320" x2="52071" y2="84320"/>
                        <a14:foregroundMark x1="48225" y1="50000" x2="48225" y2="50000"/>
                        <a14:foregroundMark x1="50592" y1="48817" x2="50592" y2="48817"/>
                        <a14:backgroundMark x1="19527" y1="42308" x2="23964" y2="55030"/>
                        <a14:backgroundMark x1="25444" y1="47633" x2="25444" y2="47633"/>
                        <a14:backgroundMark x1="26036" y1="35503" x2="26036" y2="35503"/>
                        <a14:backgroundMark x1="52959" y1="45562" x2="83136" y2="51183"/>
                        <a14:backgroundMark x1="26036" y1="55917" x2="26036" y2="55917"/>
                        <a14:backgroundMark x1="26036" y1="51479" x2="26036" y2="51479"/>
                        <a14:backgroundMark x1="26331" y1="46154" x2="26331" y2="46154"/>
                        <a14:backgroundMark x1="63018" y1="51775" x2="81361" y2="51775"/>
                        <a14:backgroundMark x1="48817" y1="73669" x2="48817" y2="73669"/>
                        <a14:backgroundMark x1="48225" y1="71302" x2="48225" y2="71302"/>
                        <a14:backgroundMark x1="38757" y1="68935" x2="38757" y2="68935"/>
                        <a14:backgroundMark x1="39349" y1="53846" x2="39349" y2="53846"/>
                        <a14:backgroundMark x1="39349" y1="65976" x2="39349" y2="65976"/>
                        <a14:backgroundMark x1="30178" y1="74260" x2="30178" y2="74260"/>
                        <a14:backgroundMark x1="30473" y1="74260" x2="30473" y2="74260"/>
                        <a14:backgroundMark x1="26627" y1="64201" x2="26627" y2="64201"/>
                        <a14:backgroundMark x1="50000" y1="44675" x2="50000" y2="44675"/>
                        <a14:backgroundMark x1="55621" y1="51183" x2="55621" y2="51183"/>
                        <a14:backgroundMark x1="51183" y1="54734" x2="51183" y2="54734"/>
                        <a14:backgroundMark x1="50296" y1="53254" x2="50296" y2="53254"/>
                        <a14:backgroundMark x1="43491" y1="55621" x2="43491" y2="55621"/>
                        <a14:backgroundMark x1="56509" y1="50592" x2="56509" y2="50592"/>
                        <a14:backgroundMark x1="27219" y1="31361" x2="26923" y2="64201"/>
                        <a14:backgroundMark x1="32249" y1="73964" x2="32249" y2="73964"/>
                        <a14:backgroundMark x1="31065" y1="72189" x2="31065" y2="72189"/>
                        <a14:backgroundMark x1="31657" y1="71893" x2="31657" y2="71893"/>
                        <a14:backgroundMark x1="40237" y1="55325" x2="40237" y2="55325"/>
                        <a14:backgroundMark x1="45562" y1="55325" x2="45562" y2="55325"/>
                        <a14:backgroundMark x1="43491" y1="54142" x2="43491" y2="54142"/>
                        <a14:backgroundMark x1="46154" y1="52959" x2="46154" y2="52959"/>
                        <a14:backgroundMark x1="51183" y1="46746" x2="48817" y2="46154"/>
                        <a14:backgroundMark x1="43787" y1="47041" x2="43787" y2="47041"/>
                      </a14:backgroundRemoval>
                    </a14:imgEffect>
                  </a14:imgLayer>
                </a14:imgProps>
              </a:ext>
            </a:extLst>
          </a:blip>
          <a:srcRect l="15977" t="10650" r="11834" b="6904"/>
          <a:stretch/>
        </p:blipFill>
        <p:spPr bwMode="auto">
          <a:xfrm>
            <a:off x="5537200" y="2783441"/>
            <a:ext cx="2990852" cy="3562350"/>
          </a:xfrm>
          <a:prstGeom prst="rect">
            <a:avLst/>
          </a:prstGeom>
          <a:ln>
            <a:noFill/>
          </a:ln>
          <a:extLst>
            <a:ext uri="{53640926-AAD7-44D8-BBD7-CCE9431645EC}">
              <a14:shadowObscured xmlns:a14="http://schemas.microsoft.com/office/drawing/2010/main"/>
            </a:ext>
          </a:extLst>
        </p:spPr>
      </p:pic>
      <p:sp>
        <p:nvSpPr>
          <p:cNvPr id="7" name="Rectangle : coins arrondis 6">
            <a:hlinkClick r:id="rId11" action="ppaction://hlinksldjump" highlightClick="1">
              <a:snd r:embed="rId12" name="arrow.wav"/>
            </a:hlinkClick>
            <a:extLst>
              <a:ext uri="{FF2B5EF4-FFF2-40B4-BE49-F238E27FC236}">
                <a16:creationId xmlns:a16="http://schemas.microsoft.com/office/drawing/2014/main" id="{75C26F67-5DD6-48F1-BE2F-AD8A805B0FD2}"/>
              </a:ext>
            </a:extLst>
          </p:cNvPr>
          <p:cNvSpPr/>
          <p:nvPr/>
        </p:nvSpPr>
        <p:spPr>
          <a:xfrm>
            <a:off x="2822713" y="5565913"/>
            <a:ext cx="2733261" cy="875669"/>
          </a:xfrm>
          <a:prstGeom prst="roundRect">
            <a:avLst/>
          </a:prstGeom>
          <a:solidFill>
            <a:srgbClr val="FEC863"/>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DeerUp Shouttap Sans" panose="02000500000000000000" pitchFamily="50" charset="0"/>
              </a:rPr>
              <a:t>Continuer de travailler</a:t>
            </a:r>
          </a:p>
        </p:txBody>
      </p:sp>
      <p:sp>
        <p:nvSpPr>
          <p:cNvPr id="8" name="Rectangle : coins arrondis 7">
            <a:hlinkClick r:id="rId13" action="ppaction://hlinksldjump" highlightClick="1">
              <a:snd r:embed="rId12" name="arrow.wav"/>
            </a:hlinkClick>
            <a:extLst>
              <a:ext uri="{FF2B5EF4-FFF2-40B4-BE49-F238E27FC236}">
                <a16:creationId xmlns:a16="http://schemas.microsoft.com/office/drawing/2014/main" id="{1BE14F72-3AC6-4108-8DC3-525FCA579E20}"/>
              </a:ext>
            </a:extLst>
          </p:cNvPr>
          <p:cNvSpPr/>
          <p:nvPr/>
        </p:nvSpPr>
        <p:spPr>
          <a:xfrm>
            <a:off x="6636028" y="5565912"/>
            <a:ext cx="2733261" cy="875669"/>
          </a:xfrm>
          <a:prstGeom prst="roundRect">
            <a:avLst/>
          </a:prstGeom>
          <a:solidFill>
            <a:srgbClr val="FFD56C"/>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latin typeface="DeerUp Shouttap Sans" panose="02000500000000000000" pitchFamily="50" charset="0"/>
              </a:rPr>
              <a:t>Aller parler dans l’entrepôt</a:t>
            </a:r>
          </a:p>
        </p:txBody>
      </p:sp>
      <p:sp>
        <p:nvSpPr>
          <p:cNvPr id="9" name="Organigramme : Alternative 8">
            <a:hlinkClick r:id="" action="ppaction://hlinkshowjump?jump=firstslide"/>
            <a:extLst>
              <a:ext uri="{FF2B5EF4-FFF2-40B4-BE49-F238E27FC236}">
                <a16:creationId xmlns:a16="http://schemas.microsoft.com/office/drawing/2014/main" id="{E81E0D20-ECBA-417D-8034-1170443017F8}"/>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sp>
        <p:nvSpPr>
          <p:cNvPr id="10" name="Rectangle : coins arrondis 9">
            <a:extLst>
              <a:ext uri="{FF2B5EF4-FFF2-40B4-BE49-F238E27FC236}">
                <a16:creationId xmlns:a16="http://schemas.microsoft.com/office/drawing/2014/main" id="{AA942C22-9534-4473-9A96-1267C3AD23CE}"/>
              </a:ext>
            </a:extLst>
          </p:cNvPr>
          <p:cNvSpPr/>
          <p:nvPr/>
        </p:nvSpPr>
        <p:spPr>
          <a:xfrm>
            <a:off x="3587551" y="1831236"/>
            <a:ext cx="8119140" cy="1355140"/>
          </a:xfrm>
          <a:prstGeom prst="roundRect">
            <a:avLst/>
          </a:prstGeom>
          <a:solidFill>
            <a:srgbClr val="251536">
              <a:alpha val="76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bg1"/>
                </a:solidFill>
              </a:rPr>
              <a:t>Ses tâches sont presque terminées et il reste une trentaine de minutes de travail à Alfred. Il se dit qu’il pourrait peut-être aller dans l’entrepôt pour parler avec d’autres employés. </a:t>
            </a:r>
          </a:p>
        </p:txBody>
      </p:sp>
      <p:pic>
        <p:nvPicPr>
          <p:cNvPr id="3" name="Son enregistré">
            <a:hlinkClick r:id="" action="ppaction://media"/>
            <a:extLst>
              <a:ext uri="{FF2B5EF4-FFF2-40B4-BE49-F238E27FC236}">
                <a16:creationId xmlns:a16="http://schemas.microsoft.com/office/drawing/2014/main" id="{87E22D36-0FDC-4772-AEB5-F54048A0093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706100" y="1289546"/>
            <a:ext cx="406400" cy="406400"/>
          </a:xfrm>
          <a:prstGeom prst="rect">
            <a:avLst/>
          </a:prstGeom>
        </p:spPr>
      </p:pic>
      <p:pic>
        <p:nvPicPr>
          <p:cNvPr id="11" name="Son enregistré">
            <a:hlinkClick r:id="" action="ppaction://media"/>
            <a:extLst>
              <a:ext uri="{FF2B5EF4-FFF2-40B4-BE49-F238E27FC236}">
                <a16:creationId xmlns:a16="http://schemas.microsoft.com/office/drawing/2014/main" id="{389FA5B0-C3AA-4090-B290-E8271815483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998200" y="2762208"/>
            <a:ext cx="406400" cy="406400"/>
          </a:xfrm>
          <a:prstGeom prst="rect">
            <a:avLst/>
          </a:prstGeom>
        </p:spPr>
      </p:pic>
    </p:spTree>
    <p:extLst>
      <p:ext uri="{BB962C8B-B14F-4D97-AF65-F5344CB8AC3E}">
        <p14:creationId xmlns:p14="http://schemas.microsoft.com/office/powerpoint/2010/main" val="13504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7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33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t="-8000" b="-8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C9FACD7E-F6D5-4BA3-9633-26BDA3F00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679842" y="2161981"/>
            <a:ext cx="1863458" cy="48052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7973E85-7726-4167-A1B9-DC05A2B27711}"/>
              </a:ext>
            </a:extLst>
          </p:cNvPr>
          <p:cNvPicPr/>
          <p:nvPr/>
        </p:nvPicPr>
        <p:blipFill rotWithShape="1">
          <a:blip r:embed="rId7">
            <a:extLst>
              <a:ext uri="{BEBA8EAE-BF5A-486C-A8C5-ECC9F3942E4B}">
                <a14:imgProps xmlns:a14="http://schemas.microsoft.com/office/drawing/2010/main">
                  <a14:imgLayer r:embed="rId8">
                    <a14:imgEffect>
                      <a14:backgroundRemoval t="12722" b="92899" l="18047" r="87870">
                        <a14:foregroundMark x1="26923" y1="85503" x2="26923" y2="85503"/>
                        <a14:foregroundMark x1="41124" y1="83136" x2="41124" y2="83136"/>
                        <a14:foregroundMark x1="52959" y1="88462" x2="52959" y2="88462"/>
                        <a14:foregroundMark x1="72485" y1="87574" x2="72485" y2="87574"/>
                        <a14:foregroundMark x1="64497" y1="68639" x2="64497" y2="68639"/>
                        <a14:foregroundMark x1="70118" y1="63018" x2="70118" y2="63018"/>
                        <a14:foregroundMark x1="41716" y1="51775" x2="41716" y2="51775"/>
                        <a14:foregroundMark x1="48521" y1="56213" x2="48521" y2="56213"/>
                        <a14:foregroundMark x1="75740" y1="58284" x2="75740" y2="58284"/>
                        <a14:foregroundMark x1="82249" y1="59467" x2="82249" y2="59467"/>
                        <a14:foregroundMark x1="79882" y1="57692" x2="79882" y2="57692"/>
                        <a14:foregroundMark x1="70710" y1="56213" x2="70710" y2="56213"/>
                        <a14:foregroundMark x1="58284" y1="54142" x2="58284" y2="54142"/>
                        <a14:foregroundMark x1="77811" y1="83136" x2="77811" y2="83136"/>
                        <a14:foregroundMark x1="79882" y1="82544" x2="79882" y2="82544"/>
                        <a14:foregroundMark x1="51183" y1="78402" x2="51183" y2="78402"/>
                        <a14:foregroundMark x1="50592" y1="79586" x2="50592" y2="79586"/>
                        <a14:foregroundMark x1="53846" y1="80178" x2="53846" y2="80178"/>
                        <a14:foregroundMark x1="76627" y1="82249" x2="57692" y2="81953"/>
                        <a14:foregroundMark x1="22781" y1="81953" x2="22781" y2="81953"/>
                        <a14:foregroundMark x1="52071" y1="84320" x2="52071" y2="84320"/>
                        <a14:foregroundMark x1="48225" y1="50000" x2="48225" y2="50000"/>
                        <a14:foregroundMark x1="50592" y1="48817" x2="50592" y2="48817"/>
                        <a14:backgroundMark x1="19527" y1="42308" x2="23964" y2="55030"/>
                        <a14:backgroundMark x1="25444" y1="47633" x2="25444" y2="47633"/>
                        <a14:backgroundMark x1="26036" y1="35503" x2="26036" y2="35503"/>
                        <a14:backgroundMark x1="52959" y1="45562" x2="83136" y2="51183"/>
                        <a14:backgroundMark x1="26036" y1="55917" x2="26036" y2="55917"/>
                        <a14:backgroundMark x1="26036" y1="51479" x2="26036" y2="51479"/>
                        <a14:backgroundMark x1="26331" y1="46154" x2="26331" y2="46154"/>
                        <a14:backgroundMark x1="63018" y1="51775" x2="81361" y2="51775"/>
                        <a14:backgroundMark x1="48817" y1="73669" x2="48817" y2="73669"/>
                        <a14:backgroundMark x1="48225" y1="71302" x2="48225" y2="71302"/>
                        <a14:backgroundMark x1="38757" y1="68935" x2="38757" y2="68935"/>
                        <a14:backgroundMark x1="39349" y1="53846" x2="39349" y2="53846"/>
                        <a14:backgroundMark x1="39349" y1="65976" x2="39349" y2="65976"/>
                        <a14:backgroundMark x1="30178" y1="74260" x2="30178" y2="74260"/>
                        <a14:backgroundMark x1="30473" y1="74260" x2="30473" y2="74260"/>
                        <a14:backgroundMark x1="26627" y1="64201" x2="26627" y2="64201"/>
                        <a14:backgroundMark x1="50000" y1="44675" x2="50000" y2="44675"/>
                        <a14:backgroundMark x1="55621" y1="51183" x2="55621" y2="51183"/>
                        <a14:backgroundMark x1="51183" y1="54734" x2="51183" y2="54734"/>
                        <a14:backgroundMark x1="50296" y1="53254" x2="50296" y2="53254"/>
                        <a14:backgroundMark x1="43491" y1="55621" x2="43491" y2="55621"/>
                        <a14:backgroundMark x1="56509" y1="50592" x2="56509" y2="50592"/>
                        <a14:backgroundMark x1="27219" y1="31361" x2="26923" y2="64201"/>
                        <a14:backgroundMark x1="32249" y1="73964" x2="32249" y2="73964"/>
                        <a14:backgroundMark x1="31065" y1="72189" x2="31065" y2="72189"/>
                        <a14:backgroundMark x1="31657" y1="71893" x2="31657" y2="71893"/>
                        <a14:backgroundMark x1="40237" y1="55325" x2="40237" y2="55325"/>
                        <a14:backgroundMark x1="45562" y1="55325" x2="45562" y2="55325"/>
                        <a14:backgroundMark x1="43491" y1="54142" x2="43491" y2="54142"/>
                        <a14:backgroundMark x1="46154" y1="52959" x2="46154" y2="52959"/>
                        <a14:backgroundMark x1="51183" y1="46746" x2="48817" y2="46154"/>
                        <a14:backgroundMark x1="43787" y1="47041" x2="43787" y2="47041"/>
                      </a14:backgroundRemoval>
                    </a14:imgEffect>
                  </a14:imgLayer>
                </a14:imgProps>
              </a:ext>
            </a:extLst>
          </a:blip>
          <a:srcRect l="15977" t="10650" r="11834" b="6904"/>
          <a:stretch/>
        </p:blipFill>
        <p:spPr bwMode="auto">
          <a:xfrm>
            <a:off x="5899150" y="3059788"/>
            <a:ext cx="2990852" cy="3562350"/>
          </a:xfrm>
          <a:prstGeom prst="rect">
            <a:avLst/>
          </a:prstGeom>
          <a:ln>
            <a:noFill/>
          </a:ln>
          <a:extLst>
            <a:ext uri="{53640926-AAD7-44D8-BBD7-CCE9431645EC}">
              <a14:shadowObscured xmlns:a14="http://schemas.microsoft.com/office/drawing/2010/main"/>
            </a:ext>
          </a:extLst>
        </p:spPr>
      </p:pic>
      <p:sp>
        <p:nvSpPr>
          <p:cNvPr id="7" name="Rectangle : coins arrondis 6">
            <a:extLst>
              <a:ext uri="{FF2B5EF4-FFF2-40B4-BE49-F238E27FC236}">
                <a16:creationId xmlns:a16="http://schemas.microsoft.com/office/drawing/2014/main" id="{DC51846A-26F8-47C1-99F3-5BE18D20116B}"/>
              </a:ext>
            </a:extLst>
          </p:cNvPr>
          <p:cNvSpPr/>
          <p:nvPr/>
        </p:nvSpPr>
        <p:spPr>
          <a:xfrm>
            <a:off x="1553830" y="209428"/>
            <a:ext cx="9084340" cy="1952553"/>
          </a:xfrm>
          <a:prstGeom prst="roundRect">
            <a:avLst/>
          </a:prstGeom>
          <a:solidFill>
            <a:srgbClr val="251536">
              <a:alpha val="77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bg1"/>
                </a:solidFill>
              </a:rPr>
              <a:t>Oh non, Alfred doit se dépêcher. Il s’est endormi trop longtemps et il est maintenant en retard pour reprendre le travail. Quand il arrive finalement dans l’allée où il devait ranger des cannes de conserve, un autre employé est en train de faire son travail. Il ne semble vraiment pas content. Il regarde Alfred en soupirant et lui dit qu’il est en retard.</a:t>
            </a:r>
          </a:p>
        </p:txBody>
      </p:sp>
      <p:sp>
        <p:nvSpPr>
          <p:cNvPr id="8" name="Rectangle : coins arrondis 7">
            <a:hlinkClick r:id="rId9" action="ppaction://hlinksldjump" highlightClick="1">
              <a:snd r:embed="rId10" name="arrow.wav"/>
            </a:hlinkClick>
            <a:extLst>
              <a:ext uri="{FF2B5EF4-FFF2-40B4-BE49-F238E27FC236}">
                <a16:creationId xmlns:a16="http://schemas.microsoft.com/office/drawing/2014/main" id="{4656D583-B723-4C48-A517-88764943A045}"/>
              </a:ext>
            </a:extLst>
          </p:cNvPr>
          <p:cNvSpPr/>
          <p:nvPr/>
        </p:nvSpPr>
        <p:spPr>
          <a:xfrm>
            <a:off x="2108201" y="5565913"/>
            <a:ext cx="3447774" cy="875669"/>
          </a:xfrm>
          <a:prstGeom prst="roundRect">
            <a:avLst/>
          </a:prstGeom>
          <a:solidFill>
            <a:srgbClr val="FEC863"/>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latin typeface="DeerUp Shouttap Sans" panose="02000500000000000000" pitchFamily="50" charset="0"/>
              </a:rPr>
              <a:t>S’excuser et lui proposer son aide</a:t>
            </a:r>
          </a:p>
        </p:txBody>
      </p:sp>
      <p:sp>
        <p:nvSpPr>
          <p:cNvPr id="9" name="Rectangle : coins arrondis 8">
            <a:hlinkClick r:id="rId11" action="ppaction://hlinksldjump" highlightClick="1">
              <a:snd r:embed="rId10" name="arrow.wav"/>
            </a:hlinkClick>
            <a:extLst>
              <a:ext uri="{FF2B5EF4-FFF2-40B4-BE49-F238E27FC236}">
                <a16:creationId xmlns:a16="http://schemas.microsoft.com/office/drawing/2014/main" id="{FEAA9B9F-03DC-4CD1-9724-65C91DA41321}"/>
              </a:ext>
            </a:extLst>
          </p:cNvPr>
          <p:cNvSpPr/>
          <p:nvPr/>
        </p:nvSpPr>
        <p:spPr>
          <a:xfrm>
            <a:off x="6451880" y="5565912"/>
            <a:ext cx="3447771" cy="875669"/>
          </a:xfrm>
          <a:prstGeom prst="roundRect">
            <a:avLst/>
          </a:prstGeom>
          <a:solidFill>
            <a:srgbClr val="FFD56C"/>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latin typeface="DeerUp Shouttap Sans" panose="02000500000000000000" pitchFamily="50" charset="0"/>
              </a:rPr>
              <a:t>Aller dans une autre rangée</a:t>
            </a:r>
            <a:r>
              <a:rPr lang="fr-CA" sz="4000" b="1" dirty="0">
                <a:solidFill>
                  <a:schemeClr val="tx1"/>
                </a:solidFill>
                <a:latin typeface="DeerUp Shouttap Sans" panose="02000500000000000000" pitchFamily="50" charset="0"/>
              </a:rPr>
              <a:t>. </a:t>
            </a:r>
          </a:p>
        </p:txBody>
      </p:sp>
      <p:sp>
        <p:nvSpPr>
          <p:cNvPr id="10" name="Organigramme : Alternative 9">
            <a:hlinkClick r:id="" action="ppaction://hlinkshowjump?jump=firstslide"/>
            <a:extLst>
              <a:ext uri="{FF2B5EF4-FFF2-40B4-BE49-F238E27FC236}">
                <a16:creationId xmlns:a16="http://schemas.microsoft.com/office/drawing/2014/main" id="{C6324CA8-1075-4A1F-ACDA-7BBEE84C5DF5}"/>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pic>
        <p:nvPicPr>
          <p:cNvPr id="3" name="Son enregistré">
            <a:hlinkClick r:id="" action="ppaction://media"/>
            <a:extLst>
              <a:ext uri="{FF2B5EF4-FFF2-40B4-BE49-F238E27FC236}">
                <a16:creationId xmlns:a16="http://schemas.microsoft.com/office/drawing/2014/main" id="{180A47F7-0831-4E72-AC0C-3246418A69C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899651" y="1680760"/>
            <a:ext cx="406400" cy="406400"/>
          </a:xfrm>
          <a:prstGeom prst="rect">
            <a:avLst/>
          </a:prstGeom>
        </p:spPr>
      </p:pic>
    </p:spTree>
    <p:extLst>
      <p:ext uri="{BB962C8B-B14F-4D97-AF65-F5344CB8AC3E}">
        <p14:creationId xmlns:p14="http://schemas.microsoft.com/office/powerpoint/2010/main" val="357721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t="-8000" b="-8000"/>
          </a:stretch>
        </a:blipFill>
        <a:effectLst/>
      </p:bgPr>
    </p:bg>
    <p:spTree>
      <p:nvGrpSpPr>
        <p:cNvPr id="1" name=""/>
        <p:cNvGrpSpPr/>
        <p:nvPr/>
      </p:nvGrpSpPr>
      <p:grpSpPr>
        <a:xfrm>
          <a:off x="0" y="0"/>
          <a:ext cx="0" cy="0"/>
          <a:chOff x="0" y="0"/>
          <a:chExt cx="0" cy="0"/>
        </a:xfrm>
      </p:grpSpPr>
      <p:pic>
        <p:nvPicPr>
          <p:cNvPr id="4" name="Picture 2" descr="308875526">
            <a:extLst>
              <a:ext uri="{FF2B5EF4-FFF2-40B4-BE49-F238E27FC236}">
                <a16:creationId xmlns:a16="http://schemas.microsoft.com/office/drawing/2014/main" id="{C9FACD7E-F6D5-4BA3-9633-26BDA3F00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17" b="97917" l="3689" r="36885">
                        <a14:foregroundMark x1="13525" y1="45417" x2="13525" y2="45417"/>
                        <a14:foregroundMark x1="33607" y1="44167" x2="33607" y2="44167"/>
                        <a14:foregroundMark x1="16803" y1="92917" x2="16803" y2="92917"/>
                        <a14:foregroundMark x1="17213" y1="90833" x2="17213" y2="90833"/>
                        <a14:foregroundMark x1="17213" y1="88750" x2="17213" y2="88750"/>
                        <a14:foregroundMark x1="17213" y1="88750" x2="17213" y2="88750"/>
                        <a14:foregroundMark x1="30738" y1="94167" x2="25000" y2="87083"/>
                        <a14:foregroundMark x1="32377" y1="94167" x2="27869" y2="90417"/>
                        <a14:foregroundMark x1="18443" y1="93750" x2="17213" y2="90417"/>
                        <a14:foregroundMark x1="29918" y1="94583" x2="24180" y2="91667"/>
                        <a14:foregroundMark x1="16803" y1="94167" x2="15574" y2="88750"/>
                      </a14:backgroundRemoval>
                    </a14:imgEffect>
                  </a14:imgLayer>
                </a14:imgProps>
              </a:ext>
              <a:ext uri="{28A0092B-C50C-407E-A947-70E740481C1C}">
                <a14:useLocalDpi xmlns:a14="http://schemas.microsoft.com/office/drawing/2010/main" val="0"/>
              </a:ext>
            </a:extLst>
          </a:blip>
          <a:srcRect r="61856"/>
          <a:stretch/>
        </p:blipFill>
        <p:spPr bwMode="auto">
          <a:xfrm>
            <a:off x="1679842" y="2161981"/>
            <a:ext cx="1863458" cy="4805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D79DB54-8ED7-483D-B47D-97180DFEE392}"/>
              </a:ext>
            </a:extLst>
          </p:cNvPr>
          <p:cNvSpPr/>
          <p:nvPr/>
        </p:nvSpPr>
        <p:spPr>
          <a:xfrm>
            <a:off x="1553830" y="462572"/>
            <a:ext cx="9355470" cy="1988528"/>
          </a:xfrm>
          <a:prstGeom prst="roundRect">
            <a:avLst/>
          </a:prstGeom>
          <a:solidFill>
            <a:srgbClr val="ECD9D2">
              <a:alpha val="92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000" dirty="0">
                <a:solidFill>
                  <a:schemeClr val="tx1"/>
                </a:solidFill>
              </a:rPr>
              <a:t>Un client demande de l’aide à Alfred pour trouver un aliment. Alfred ne connait pas la réponse. Il tente de demander de l’aide à un collègue, mais il ne les connait pas. Il n’a pas créé de lien avec eux dans la journée.  C’est plus difficile de demander de l’aide dans ce temps-là. Il est impatient et épuisé. Il pourrait décider de donner une fausse information au client pour s’en débarrasser ou aller demander de l’aide.</a:t>
            </a:r>
          </a:p>
        </p:txBody>
      </p:sp>
      <p:pic>
        <p:nvPicPr>
          <p:cNvPr id="6" name="Image 5">
            <a:extLst>
              <a:ext uri="{FF2B5EF4-FFF2-40B4-BE49-F238E27FC236}">
                <a16:creationId xmlns:a16="http://schemas.microsoft.com/office/drawing/2014/main" id="{97973E85-7726-4167-A1B9-DC05A2B27711}"/>
              </a:ext>
            </a:extLst>
          </p:cNvPr>
          <p:cNvPicPr/>
          <p:nvPr/>
        </p:nvPicPr>
        <p:blipFill rotWithShape="1">
          <a:blip r:embed="rId7">
            <a:extLst>
              <a:ext uri="{BEBA8EAE-BF5A-486C-A8C5-ECC9F3942E4B}">
                <a14:imgProps xmlns:a14="http://schemas.microsoft.com/office/drawing/2010/main">
                  <a14:imgLayer r:embed="rId8">
                    <a14:imgEffect>
                      <a14:backgroundRemoval t="12722" b="92899" l="18047" r="87870">
                        <a14:foregroundMark x1="26923" y1="85503" x2="26923" y2="85503"/>
                        <a14:foregroundMark x1="41124" y1="83136" x2="41124" y2="83136"/>
                        <a14:foregroundMark x1="52959" y1="88462" x2="52959" y2="88462"/>
                        <a14:foregroundMark x1="72485" y1="87574" x2="72485" y2="87574"/>
                        <a14:foregroundMark x1="64497" y1="68639" x2="64497" y2="68639"/>
                        <a14:foregroundMark x1="70118" y1="63018" x2="70118" y2="63018"/>
                        <a14:foregroundMark x1="41716" y1="51775" x2="41716" y2="51775"/>
                        <a14:foregroundMark x1="48521" y1="56213" x2="48521" y2="56213"/>
                        <a14:foregroundMark x1="75740" y1="58284" x2="75740" y2="58284"/>
                        <a14:foregroundMark x1="82249" y1="59467" x2="82249" y2="59467"/>
                        <a14:foregroundMark x1="79882" y1="57692" x2="79882" y2="57692"/>
                        <a14:foregroundMark x1="70710" y1="56213" x2="70710" y2="56213"/>
                        <a14:foregroundMark x1="58284" y1="54142" x2="58284" y2="54142"/>
                        <a14:foregroundMark x1="77811" y1="83136" x2="77811" y2="83136"/>
                        <a14:foregroundMark x1="79882" y1="82544" x2="79882" y2="82544"/>
                        <a14:foregroundMark x1="51183" y1="78402" x2="51183" y2="78402"/>
                        <a14:foregroundMark x1="50592" y1="79586" x2="50592" y2="79586"/>
                        <a14:foregroundMark x1="53846" y1="80178" x2="53846" y2="80178"/>
                        <a14:foregroundMark x1="76627" y1="82249" x2="57692" y2="81953"/>
                        <a14:foregroundMark x1="22781" y1="81953" x2="22781" y2="81953"/>
                        <a14:foregroundMark x1="52071" y1="84320" x2="52071" y2="84320"/>
                        <a14:foregroundMark x1="48225" y1="50000" x2="48225" y2="50000"/>
                        <a14:foregroundMark x1="50592" y1="48817" x2="50592" y2="48817"/>
                        <a14:backgroundMark x1="19527" y1="42308" x2="23964" y2="55030"/>
                        <a14:backgroundMark x1="25444" y1="47633" x2="25444" y2="47633"/>
                        <a14:backgroundMark x1="26036" y1="35503" x2="26036" y2="35503"/>
                        <a14:backgroundMark x1="52959" y1="45562" x2="83136" y2="51183"/>
                        <a14:backgroundMark x1="26036" y1="55917" x2="26036" y2="55917"/>
                        <a14:backgroundMark x1="26036" y1="51479" x2="26036" y2="51479"/>
                        <a14:backgroundMark x1="26331" y1="46154" x2="26331" y2="46154"/>
                        <a14:backgroundMark x1="63018" y1="51775" x2="81361" y2="51775"/>
                        <a14:backgroundMark x1="48817" y1="73669" x2="48817" y2="73669"/>
                        <a14:backgroundMark x1="48225" y1="71302" x2="48225" y2="71302"/>
                        <a14:backgroundMark x1="38757" y1="68935" x2="38757" y2="68935"/>
                        <a14:backgroundMark x1="39349" y1="53846" x2="39349" y2="53846"/>
                        <a14:backgroundMark x1="39349" y1="65976" x2="39349" y2="65976"/>
                        <a14:backgroundMark x1="30178" y1="74260" x2="30178" y2="74260"/>
                        <a14:backgroundMark x1="30473" y1="74260" x2="30473" y2="74260"/>
                        <a14:backgroundMark x1="26627" y1="64201" x2="26627" y2="64201"/>
                        <a14:backgroundMark x1="50000" y1="44675" x2="50000" y2="44675"/>
                        <a14:backgroundMark x1="55621" y1="51183" x2="55621" y2="51183"/>
                        <a14:backgroundMark x1="51183" y1="54734" x2="51183" y2="54734"/>
                        <a14:backgroundMark x1="50296" y1="53254" x2="50296" y2="53254"/>
                        <a14:backgroundMark x1="43491" y1="55621" x2="43491" y2="55621"/>
                        <a14:backgroundMark x1="56509" y1="50592" x2="56509" y2="50592"/>
                        <a14:backgroundMark x1="27219" y1="31361" x2="26923" y2="64201"/>
                        <a14:backgroundMark x1="32249" y1="73964" x2="32249" y2="73964"/>
                        <a14:backgroundMark x1="31065" y1="72189" x2="31065" y2="72189"/>
                        <a14:backgroundMark x1="31657" y1="71893" x2="31657" y2="71893"/>
                        <a14:backgroundMark x1="40237" y1="55325" x2="40237" y2="55325"/>
                        <a14:backgroundMark x1="45562" y1="55325" x2="45562" y2="55325"/>
                        <a14:backgroundMark x1="43491" y1="54142" x2="43491" y2="54142"/>
                        <a14:backgroundMark x1="46154" y1="52959" x2="46154" y2="52959"/>
                        <a14:backgroundMark x1="51183" y1="46746" x2="48817" y2="46154"/>
                        <a14:backgroundMark x1="43787" y1="47041" x2="43787" y2="47041"/>
                      </a14:backgroundRemoval>
                    </a14:imgEffect>
                  </a14:imgLayer>
                </a14:imgProps>
              </a:ext>
            </a:extLst>
          </a:blip>
          <a:srcRect l="15977" t="10650" r="11834" b="6904"/>
          <a:stretch/>
        </p:blipFill>
        <p:spPr bwMode="auto">
          <a:xfrm>
            <a:off x="5657850" y="3237466"/>
            <a:ext cx="2990852" cy="3562350"/>
          </a:xfrm>
          <a:prstGeom prst="rect">
            <a:avLst/>
          </a:prstGeom>
          <a:ln>
            <a:noFill/>
          </a:ln>
          <a:extLst>
            <a:ext uri="{53640926-AAD7-44D8-BBD7-CCE9431645EC}">
              <a14:shadowObscured xmlns:a14="http://schemas.microsoft.com/office/drawing/2010/main"/>
            </a:ext>
          </a:extLst>
        </p:spPr>
      </p:pic>
      <p:sp>
        <p:nvSpPr>
          <p:cNvPr id="8" name="Rectangle : coins arrondis 7">
            <a:hlinkClick r:id="rId9" action="ppaction://hlinksldjump" highlightClick="1">
              <a:snd r:embed="rId10" name="arrow.wav"/>
            </a:hlinkClick>
            <a:extLst>
              <a:ext uri="{FF2B5EF4-FFF2-40B4-BE49-F238E27FC236}">
                <a16:creationId xmlns:a16="http://schemas.microsoft.com/office/drawing/2014/main" id="{2D99F921-C8F8-4F00-BEB3-DC788C23C06B}"/>
              </a:ext>
            </a:extLst>
          </p:cNvPr>
          <p:cNvSpPr/>
          <p:nvPr/>
        </p:nvSpPr>
        <p:spPr>
          <a:xfrm>
            <a:off x="2822713" y="5565913"/>
            <a:ext cx="2733261" cy="875669"/>
          </a:xfrm>
          <a:prstGeom prst="roundRect">
            <a:avLst/>
          </a:prstGeom>
          <a:solidFill>
            <a:srgbClr val="FEC863"/>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DeerUp Shouttap Sans" panose="02000500000000000000" pitchFamily="50" charset="0"/>
              </a:rPr>
              <a:t>Donner une fausse information</a:t>
            </a:r>
          </a:p>
        </p:txBody>
      </p:sp>
      <p:sp>
        <p:nvSpPr>
          <p:cNvPr id="9" name="Rectangle : coins arrondis 8">
            <a:hlinkClick r:id="rId11" action="ppaction://hlinksldjump" highlightClick="1">
              <a:snd r:embed="rId10" name="arrow.wav"/>
            </a:hlinkClick>
            <a:extLst>
              <a:ext uri="{FF2B5EF4-FFF2-40B4-BE49-F238E27FC236}">
                <a16:creationId xmlns:a16="http://schemas.microsoft.com/office/drawing/2014/main" id="{BF487403-5FE2-4BFD-B84A-62E22E33B674}"/>
              </a:ext>
            </a:extLst>
          </p:cNvPr>
          <p:cNvSpPr/>
          <p:nvPr/>
        </p:nvSpPr>
        <p:spPr>
          <a:xfrm>
            <a:off x="6636028" y="5565912"/>
            <a:ext cx="2733261" cy="875669"/>
          </a:xfrm>
          <a:prstGeom prst="roundRect">
            <a:avLst/>
          </a:prstGeom>
          <a:solidFill>
            <a:srgbClr val="FFD56C"/>
          </a:solidFill>
          <a:effectLst>
            <a:softEdge rad="508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solidFill>
                  <a:schemeClr val="tx1"/>
                </a:solidFill>
                <a:latin typeface="DeerUp Shouttap Sans" panose="02000500000000000000" pitchFamily="50" charset="0"/>
              </a:rPr>
              <a:t>Demander de l’aide</a:t>
            </a:r>
          </a:p>
        </p:txBody>
      </p:sp>
      <p:sp>
        <p:nvSpPr>
          <p:cNvPr id="10" name="Organigramme : Alternative 9">
            <a:hlinkClick r:id="" action="ppaction://hlinkshowjump?jump=firstslide"/>
            <a:extLst>
              <a:ext uri="{FF2B5EF4-FFF2-40B4-BE49-F238E27FC236}">
                <a16:creationId xmlns:a16="http://schemas.microsoft.com/office/drawing/2014/main" id="{ED27AFAB-6BC5-4F8B-B7E9-263757F080AE}"/>
              </a:ext>
            </a:extLst>
          </p:cNvPr>
          <p:cNvSpPr/>
          <p:nvPr/>
        </p:nvSpPr>
        <p:spPr>
          <a:xfrm>
            <a:off x="10909300" y="5880100"/>
            <a:ext cx="1117600" cy="749300"/>
          </a:xfrm>
          <a:prstGeom prst="flowChartAlternateProcess">
            <a:avLst/>
          </a:prstGeom>
          <a:solidFill>
            <a:schemeClr val="lt1">
              <a:alpha val="76000"/>
            </a:schemeClr>
          </a:solidFill>
          <a:ln w="38100">
            <a:solidFill>
              <a:schemeClr val="tx1"/>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fr-CA" b="1" dirty="0">
                <a:latin typeface="Corbel Light" panose="020B0303020204020204" pitchFamily="34" charset="0"/>
              </a:rPr>
              <a:t>Retour au début</a:t>
            </a:r>
          </a:p>
        </p:txBody>
      </p:sp>
      <p:pic>
        <p:nvPicPr>
          <p:cNvPr id="2" name="Son enregistré">
            <a:hlinkClick r:id="" action="ppaction://media"/>
            <a:extLst>
              <a:ext uri="{FF2B5EF4-FFF2-40B4-BE49-F238E27FC236}">
                <a16:creationId xmlns:a16="http://schemas.microsoft.com/office/drawing/2014/main" id="{0139F978-9658-419F-9DF3-EAB00B1B498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308958" y="1958781"/>
            <a:ext cx="406400" cy="406400"/>
          </a:xfrm>
          <a:prstGeom prst="rect">
            <a:avLst/>
          </a:prstGeom>
        </p:spPr>
      </p:pic>
    </p:spTree>
    <p:extLst>
      <p:ext uri="{BB962C8B-B14F-4D97-AF65-F5344CB8AC3E}">
        <p14:creationId xmlns:p14="http://schemas.microsoft.com/office/powerpoint/2010/main" val="31506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2330</TotalTime>
  <Words>982</Words>
  <Application>Microsoft Office PowerPoint</Application>
  <PresentationFormat>Grand écran</PresentationFormat>
  <Paragraphs>55</Paragraphs>
  <Slides>14</Slides>
  <Notes>0</Notes>
  <HiddenSlides>0</HiddenSlides>
  <MMClips>15</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Calibri Light</vt:lpstr>
      <vt:lpstr>Celliad</vt:lpstr>
      <vt:lpstr>Corbel Light</vt:lpstr>
      <vt:lpstr>DeerUp Shouttap Sans</vt:lpstr>
      <vt:lpstr>Grande October Three</vt:lpstr>
      <vt:lpstr>Thème Office</vt:lpstr>
      <vt:lpstr>Document produit par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Réflexion Réponds aux questions suivantes en te référent à l’histoire d’Alfred.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Beaudry</dc:creator>
  <cp:keywords>FPT</cp:keywords>
  <cp:lastModifiedBy>Mongrain Sophie</cp:lastModifiedBy>
  <cp:revision>39</cp:revision>
  <dcterms:created xsi:type="dcterms:W3CDTF">2020-05-16T01:38:08Z</dcterms:created>
  <dcterms:modified xsi:type="dcterms:W3CDTF">2021-03-08T15:01:48Z</dcterms:modified>
</cp:coreProperties>
</file>