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0" r:id="rId6"/>
    <p:sldId id="287" r:id="rId7"/>
    <p:sldId id="297" r:id="rId8"/>
    <p:sldId id="312" r:id="rId9"/>
    <p:sldId id="295" r:id="rId10"/>
    <p:sldId id="293" r:id="rId11"/>
    <p:sldId id="289" r:id="rId12"/>
    <p:sldId id="259" r:id="rId13"/>
    <p:sldId id="277" r:id="rId14"/>
    <p:sldId id="283" r:id="rId15"/>
    <p:sldId id="279" r:id="rId16"/>
    <p:sldId id="281" r:id="rId17"/>
    <p:sldId id="263" r:id="rId18"/>
    <p:sldId id="265" r:id="rId19"/>
    <p:sldId id="269" r:id="rId20"/>
    <p:sldId id="275" r:id="rId21"/>
    <p:sldId id="271" r:id="rId22"/>
    <p:sldId id="273" r:id="rId23"/>
    <p:sldId id="267" r:id="rId24"/>
    <p:sldId id="285" r:id="rId25"/>
    <p:sldId id="257" r:id="rId26"/>
    <p:sldId id="299" r:id="rId27"/>
    <p:sldId id="310" r:id="rId28"/>
    <p:sldId id="300" r:id="rId29"/>
    <p:sldId id="303" r:id="rId30"/>
    <p:sldId id="317" r:id="rId31"/>
    <p:sldId id="322" r:id="rId32"/>
    <p:sldId id="320" r:id="rId33"/>
    <p:sldId id="31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2/24/2021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2/24/2021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2/24/2021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2/24/2021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fr.wikipedia.org/wiki/Cheveu" TargetMode="External"/><Relationship Id="rId2" Type="http://schemas.openxmlformats.org/officeDocument/2006/relationships/hyperlink" Target="https://fr.wikipedia.org/wiki/Couleur_de_la_peau_humaine" TargetMode="Externa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fr.wikipedia.org/wiki/Iris_(anatomi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www.uspto.gov/patft/"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Laser" TargetMode="External"/><Relationship Id="rId2" Type="http://schemas.openxmlformats.org/officeDocument/2006/relationships/hyperlink" Target="https://fr.wikipedia.org/wiki/Cataracte_(maladie)"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5128" y="1254034"/>
            <a:ext cx="8361229" cy="796835"/>
          </a:xfrm>
        </p:spPr>
        <p:txBody>
          <a:bodyPr/>
          <a:lstStyle/>
          <a:p>
            <a:r>
              <a:rPr lang="fr-CA" sz="4000" dirty="0" smtClean="0"/>
              <a:t>Mois de l'histoire des noirs</a:t>
            </a:r>
            <a:endParaRPr lang="fr-FR" sz="4000" dirty="0"/>
          </a:p>
        </p:txBody>
      </p:sp>
      <p:sp>
        <p:nvSpPr>
          <p:cNvPr id="3" name="Sous-titre 2"/>
          <p:cNvSpPr>
            <a:spLocks noGrp="1"/>
          </p:cNvSpPr>
          <p:nvPr>
            <p:ph type="subTitle" idx="1"/>
          </p:nvPr>
        </p:nvSpPr>
        <p:spPr>
          <a:xfrm>
            <a:off x="1123406" y="2050869"/>
            <a:ext cx="9914708" cy="4140925"/>
          </a:xfrm>
          <a:solidFill>
            <a:schemeClr val="bg1">
              <a:lumMod val="85000"/>
            </a:schemeClr>
          </a:solidFill>
        </p:spPr>
        <p:txBody>
          <a:bodyPr>
            <a:normAutofit fontScale="70000" lnSpcReduction="20000"/>
          </a:bodyPr>
          <a:lstStyle/>
          <a:p>
            <a:r>
              <a:rPr lang="fr-FR" b="1" dirty="0">
                <a:solidFill>
                  <a:srgbClr val="0070C0"/>
                </a:solidFill>
              </a:rPr>
              <a:t>La couleur de la peau : une simple question de gène !</a:t>
            </a:r>
          </a:p>
          <a:p>
            <a:pPr algn="l"/>
            <a:endParaRPr lang="fr-CA" b="1" dirty="0" smtClean="0">
              <a:solidFill>
                <a:schemeClr val="tx1"/>
              </a:solidFill>
            </a:endParaRPr>
          </a:p>
          <a:p>
            <a:pPr algn="l"/>
            <a:r>
              <a:rPr lang="fr-CA" b="1" dirty="0" smtClean="0">
                <a:solidFill>
                  <a:schemeClr val="tx1"/>
                </a:solidFill>
              </a:rPr>
              <a:t>La communauté scientifique admet une seule race dans l’espèce humaine. Car, la mélanine, pigment naturel ,  n’est pas considéré comme un facteur de différenciation génétique</a:t>
            </a:r>
            <a:r>
              <a:rPr lang="fr-CA" b="1" dirty="0">
                <a:solidFill>
                  <a:schemeClr val="tx1"/>
                </a:solidFill>
              </a:rPr>
              <a:t> </a:t>
            </a:r>
            <a:r>
              <a:rPr lang="fr-CA" b="1" dirty="0" smtClean="0">
                <a:solidFill>
                  <a:schemeClr val="tx1"/>
                </a:solidFill>
              </a:rPr>
              <a:t>.</a:t>
            </a:r>
            <a:r>
              <a:rPr lang="fr-FR" b="1" dirty="0" smtClean="0">
                <a:solidFill>
                  <a:schemeClr val="tx1"/>
                </a:solidFill>
              </a:rPr>
              <a:t>  En effet, chez </a:t>
            </a:r>
            <a:r>
              <a:rPr lang="fr-FR" b="1" dirty="0">
                <a:solidFill>
                  <a:schemeClr val="tx1"/>
                </a:solidFill>
              </a:rPr>
              <a:t>l'être humain, la </a:t>
            </a:r>
            <a:r>
              <a:rPr lang="fr-FR" b="1" dirty="0">
                <a:solidFill>
                  <a:schemeClr val="tx1"/>
                </a:solidFill>
                <a:hlinkClick r:id="rId2" tooltip="Couleur de la peau humaine"/>
              </a:rPr>
              <a:t>couleur de la peau</a:t>
            </a:r>
            <a:r>
              <a:rPr lang="fr-FR" b="1" dirty="0">
                <a:solidFill>
                  <a:schemeClr val="tx1"/>
                </a:solidFill>
              </a:rPr>
              <a:t>, des </a:t>
            </a:r>
            <a:r>
              <a:rPr lang="fr-FR" b="1" dirty="0">
                <a:solidFill>
                  <a:schemeClr val="tx1"/>
                </a:solidFill>
                <a:hlinkClick r:id="rId3" tooltip="Cheveu"/>
              </a:rPr>
              <a:t>cheveux</a:t>
            </a:r>
            <a:r>
              <a:rPr lang="fr-FR" b="1" dirty="0">
                <a:solidFill>
                  <a:schemeClr val="tx1"/>
                </a:solidFill>
              </a:rPr>
              <a:t> et des </a:t>
            </a:r>
            <a:r>
              <a:rPr lang="fr-FR" b="1" dirty="0">
                <a:solidFill>
                  <a:schemeClr val="tx1"/>
                </a:solidFill>
                <a:hlinkClick r:id="rId4" tooltip="Iris (anatomie)"/>
              </a:rPr>
              <a:t>yeux</a:t>
            </a:r>
            <a:r>
              <a:rPr lang="fr-FR" b="1" dirty="0">
                <a:solidFill>
                  <a:schemeClr val="tx1"/>
                </a:solidFill>
              </a:rPr>
              <a:t> dépendent principalement de son type et de sa concentration</a:t>
            </a:r>
            <a:r>
              <a:rPr lang="fr-FR" b="1" dirty="0" smtClean="0">
                <a:solidFill>
                  <a:schemeClr val="tx1"/>
                </a:solidFill>
              </a:rPr>
              <a:t>. Par contre,  les </a:t>
            </a:r>
            <a:r>
              <a:rPr lang="fr-FR" b="1" dirty="0" smtClean="0">
                <a:solidFill>
                  <a:srgbClr val="0070C0"/>
                </a:solidFill>
              </a:rPr>
              <a:t>albinos</a:t>
            </a:r>
            <a:r>
              <a:rPr lang="fr-FR" b="1" dirty="0" smtClean="0">
                <a:solidFill>
                  <a:schemeClr val="tx1"/>
                </a:solidFill>
              </a:rPr>
              <a:t> ont </a:t>
            </a:r>
            <a:r>
              <a:rPr lang="fr-FR" b="1" dirty="0">
                <a:solidFill>
                  <a:schemeClr val="tx1"/>
                </a:solidFill>
              </a:rPr>
              <a:t>une anomalie génétique et héréditaire qui affecte la pigmentation et se caractérise par un déficit de production de mélanine</a:t>
            </a:r>
            <a:r>
              <a:rPr lang="fr-FR" b="1" dirty="0" smtClean="0">
                <a:solidFill>
                  <a:schemeClr val="tx1"/>
                </a:solidFill>
              </a:rPr>
              <a:t>. </a:t>
            </a:r>
          </a:p>
          <a:p>
            <a:pPr algn="l"/>
            <a:r>
              <a:rPr lang="fr-FR" b="1" dirty="0">
                <a:solidFill>
                  <a:schemeClr val="tx1"/>
                </a:solidFill>
              </a:rPr>
              <a:t/>
            </a:r>
            <a:br>
              <a:rPr lang="fr-FR" b="1" dirty="0">
                <a:solidFill>
                  <a:schemeClr val="tx1"/>
                </a:solidFill>
              </a:rPr>
            </a:br>
            <a:r>
              <a:rPr lang="fr-FR" b="1" dirty="0" smtClean="0">
                <a:solidFill>
                  <a:schemeClr val="tx1"/>
                </a:solidFill>
              </a:rPr>
              <a:t>Par ailleurs, quelle </a:t>
            </a:r>
            <a:r>
              <a:rPr lang="fr-FR" b="1" dirty="0">
                <a:solidFill>
                  <a:schemeClr val="tx1"/>
                </a:solidFill>
              </a:rPr>
              <a:t>que soit la couleur de notre peau, nous possédons tous des</a:t>
            </a:r>
            <a:r>
              <a:rPr lang="fr-FR" b="1" dirty="0">
                <a:solidFill>
                  <a:srgbClr val="0070C0"/>
                </a:solidFill>
              </a:rPr>
              <a:t> mélanocytes</a:t>
            </a:r>
            <a:r>
              <a:rPr lang="fr-FR" b="1" dirty="0">
                <a:solidFill>
                  <a:schemeClr val="tx1"/>
                </a:solidFill>
              </a:rPr>
              <a:t>, produisant de la mélanine </a:t>
            </a:r>
            <a:r>
              <a:rPr lang="fr-FR" b="1" dirty="0" smtClean="0">
                <a:solidFill>
                  <a:schemeClr val="tx1"/>
                </a:solidFill>
              </a:rPr>
              <a:t>sous </a:t>
            </a:r>
            <a:r>
              <a:rPr lang="fr-FR" b="1" dirty="0">
                <a:solidFill>
                  <a:schemeClr val="tx1"/>
                </a:solidFill>
              </a:rPr>
              <a:t>contrôle de </a:t>
            </a:r>
            <a:r>
              <a:rPr lang="fr-FR" b="1" dirty="0">
                <a:solidFill>
                  <a:srgbClr val="0070C0"/>
                </a:solidFill>
              </a:rPr>
              <a:t>nos gènes</a:t>
            </a:r>
            <a:r>
              <a:rPr lang="fr-FR" b="1" dirty="0">
                <a:solidFill>
                  <a:schemeClr val="tx1"/>
                </a:solidFill>
              </a:rPr>
              <a:t>. Suivant sa concentration, ce pigment fonce plus ou moins notre épiderme. Parallèlement, la quantité et l'intensité des rayons solaires influent sur notre corps qui, pour se protéger, produit plus ou moins de mélanine : c'est le phénomène de </a:t>
            </a:r>
            <a:r>
              <a:rPr lang="fr-FR" b="1" dirty="0" smtClean="0">
                <a:solidFill>
                  <a:schemeClr val="tx1"/>
                </a:solidFill>
              </a:rPr>
              <a:t>bronzage qui peut être permanent par variabilité génétique.</a:t>
            </a:r>
            <a:endParaRPr lang="fr-CA" b="1" dirty="0" smtClean="0">
              <a:solidFill>
                <a:schemeClr val="tx1"/>
              </a:solidFill>
            </a:endParaRPr>
          </a:p>
          <a:p>
            <a:endParaRPr lang="fr-CA" b="1" dirty="0" smtClean="0"/>
          </a:p>
          <a:p>
            <a:pPr algn="l"/>
            <a:r>
              <a:rPr lang="fr-CA" b="1" dirty="0" smtClean="0"/>
              <a:t>Toutefois, sur les plans historique , sociologique et  ethnographique, on parle encore de trois groupes de gens : </a:t>
            </a:r>
            <a:r>
              <a:rPr lang="fr-CA" b="1" dirty="0" smtClean="0">
                <a:solidFill>
                  <a:srgbClr val="0070C0"/>
                </a:solidFill>
              </a:rPr>
              <a:t>les blancs, les jaunes et les noirs </a:t>
            </a:r>
            <a:r>
              <a:rPr lang="fr-CA" b="1" dirty="0" smtClean="0"/>
              <a:t>selon leur apparence. En fait, ces trois groupes ont tous contribué à l’évolution de la science. Donc, dans le cadre de la célébration du mois de l’histoire des noirs, nous vous proposons quelques unes des milliers découvertes scientifiques réalisées par les inventeurs noirs.</a:t>
            </a:r>
            <a:endParaRPr lang="fr-FR" b="1" dirty="0"/>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0389" y="215153"/>
            <a:ext cx="2354387" cy="1835716"/>
          </a:xfrm>
          <a:prstGeom prst="rect">
            <a:avLst/>
          </a:prstGeom>
        </p:spPr>
      </p:pic>
    </p:spTree>
    <p:extLst>
      <p:ext uri="{BB962C8B-B14F-4D97-AF65-F5344CB8AC3E}">
        <p14:creationId xmlns:p14="http://schemas.microsoft.com/office/powerpoint/2010/main" val="285446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 réfrigérateur</a:t>
            </a:r>
            <a:br>
              <a:rPr lang="fr-CA" dirty="0" smtClean="0"/>
            </a:br>
            <a:r>
              <a:rPr lang="fr-CA" dirty="0" smtClean="0"/>
              <a:t>No de brevet : 455891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John Standard</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14 juillet 1891</a:t>
            </a:r>
            <a:endParaRPr lang="fr-FR" b="1" dirty="0"/>
          </a:p>
        </p:txBody>
      </p:sp>
      <p:sp>
        <p:nvSpPr>
          <p:cNvPr id="9" name="AutoShape 4" descr="Résultat de recherche d'images pour &quot;john standard refrigerato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Résultat de recherche d'images pour &quot;john standard refrigerato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4" name="Picture 8" descr="Résultat de recherche d'images pour &quot;john standard refrigerator&quo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25014" y="3629569"/>
            <a:ext cx="2175233" cy="322843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Résultat de recherche d'images pour &quot;john standard refrigerato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0248" y="3628542"/>
            <a:ext cx="2876768" cy="3229458"/>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Résultat de recherche d'images pour &quot;john standard refrigerator&quo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162594" y="3305175"/>
            <a:ext cx="4579839"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3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799"/>
            <a:ext cx="10414422" cy="1655063"/>
          </a:xfrm>
          <a:solidFill>
            <a:schemeClr val="accent2">
              <a:lumMod val="75000"/>
            </a:schemeClr>
          </a:solidFill>
        </p:spPr>
        <p:txBody>
          <a:bodyPr>
            <a:normAutofit fontScale="90000"/>
          </a:bodyPr>
          <a:lstStyle/>
          <a:p>
            <a:pPr algn="ctr"/>
            <a:r>
              <a:rPr lang="fr-CA" dirty="0" smtClean="0"/>
              <a:t>L’amélioration de la lampe électrique à incandescence ( le filament de carbone)</a:t>
            </a:r>
            <a:br>
              <a:rPr lang="fr-CA" dirty="0" smtClean="0"/>
            </a:br>
            <a:r>
              <a:rPr lang="fr-CA" dirty="0" smtClean="0"/>
              <a:t>No de brevet : 247097 </a:t>
            </a:r>
            <a:br>
              <a:rPr lang="fr-CA" dirty="0" smtClean="0"/>
            </a:br>
            <a:endParaRPr lang="fr-FR" dirty="0"/>
          </a:p>
        </p:txBody>
      </p:sp>
      <p:sp>
        <p:nvSpPr>
          <p:cNvPr id="3" name="Espace réservé du texte 2"/>
          <p:cNvSpPr>
            <a:spLocks noGrp="1"/>
          </p:cNvSpPr>
          <p:nvPr>
            <p:ph type="body" idx="1"/>
          </p:nvPr>
        </p:nvSpPr>
        <p:spPr>
          <a:xfrm>
            <a:off x="1162594" y="2501152"/>
            <a:ext cx="4579839" cy="981635"/>
          </a:xfrm>
          <a:solidFill>
            <a:schemeClr val="bg1">
              <a:lumMod val="85000"/>
            </a:schemeClr>
          </a:solidFill>
        </p:spPr>
        <p:txBody>
          <a:bodyPr/>
          <a:lstStyle/>
          <a:p>
            <a:pPr algn="ctr"/>
            <a:r>
              <a:rPr lang="fr-CA" dirty="0" smtClean="0"/>
              <a:t>Lewis Howard Latimer</a:t>
            </a:r>
            <a:endParaRPr lang="fr-FR" dirty="0"/>
          </a:p>
        </p:txBody>
      </p:sp>
      <p:sp>
        <p:nvSpPr>
          <p:cNvPr id="5" name="Espace réservé du texte 4"/>
          <p:cNvSpPr>
            <a:spLocks noGrp="1"/>
          </p:cNvSpPr>
          <p:nvPr>
            <p:ph type="body" sz="quarter" idx="3"/>
          </p:nvPr>
        </p:nvSpPr>
        <p:spPr>
          <a:xfrm>
            <a:off x="6525014" y="2501152"/>
            <a:ext cx="5052002" cy="1127390"/>
          </a:xfrm>
          <a:solidFill>
            <a:schemeClr val="bg1">
              <a:lumMod val="85000"/>
            </a:schemeClr>
          </a:solidFill>
        </p:spPr>
        <p:txBody>
          <a:bodyPr/>
          <a:lstStyle/>
          <a:p>
            <a:pPr algn="ctr"/>
            <a:r>
              <a:rPr lang="fr-CA" b="1" dirty="0" smtClean="0"/>
              <a:t>Date de </a:t>
            </a:r>
            <a:r>
              <a:rPr lang="fr-CA" b="1" dirty="0" err="1" smtClean="0"/>
              <a:t>co</a:t>
            </a:r>
            <a:r>
              <a:rPr lang="fr-CA" b="1" dirty="0" smtClean="0"/>
              <a:t> - invention avec Thomas Edison</a:t>
            </a:r>
          </a:p>
          <a:p>
            <a:pPr algn="ctr"/>
            <a:r>
              <a:rPr lang="fr-CA" b="1" dirty="0" smtClean="0"/>
              <a:t>13 septembre 1881</a:t>
            </a:r>
            <a:endParaRPr lang="fr-FR" b="1" dirty="0"/>
          </a:p>
        </p:txBody>
      </p:sp>
      <p:sp>
        <p:nvSpPr>
          <p:cNvPr id="9" name="AutoShape 4" descr="Résultat de recherche d'images pour &quot;john standard refrigerato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Résultat de recherche d'images pour &quot;john standard refrigerato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292" name="Picture 4" descr="Résultat de recherche d'images pour &quot;Nichol et Latimer, lampe électrique&quo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25013" y="3809405"/>
            <a:ext cx="1771821" cy="287378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ésultat de recherche d'images pour &quot;Nichol , lampe électr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117" y="3809405"/>
            <a:ext cx="2922899" cy="3048595"/>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Résultat de recherche d'images pour &quot;Lewis hward  lampe électrique&quo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162594" y="3628542"/>
            <a:ext cx="4579839" cy="305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1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 stylo à encre</a:t>
            </a:r>
            <a:br>
              <a:rPr lang="fr-CA" dirty="0" smtClean="0"/>
            </a:br>
            <a:r>
              <a:rPr lang="fr-CA" dirty="0" smtClean="0"/>
              <a:t>No de brevet : 419065</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err="1" smtClean="0"/>
              <a:t>Purvis</a:t>
            </a:r>
            <a:r>
              <a:rPr lang="fr-CA" dirty="0" smtClean="0"/>
              <a:t> William Born</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7 janvier 1890</a:t>
            </a:r>
            <a:endParaRPr lang="fr-FR" b="1" dirty="0"/>
          </a:p>
        </p:txBody>
      </p:sp>
      <p:sp>
        <p:nvSpPr>
          <p:cNvPr id="9" name="AutoShape 4" descr="Résultat de recherche d'images pour &quot;john standard refrigerato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Résultat de recherche d'images pour &quot;john standard refrigerato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2" name="Picture 2" descr="Résultat de recherche d'images pour &quot;purvis W. B. ,&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17813" y="3305175"/>
            <a:ext cx="4329952" cy="375453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ésultat de recherche d'images pour &quot;purvis W. B. ,&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0638" y="3962158"/>
            <a:ext cx="2179609" cy="25622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ésultat de recherche d'images pour &quot;stylo à encr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015" y="3962158"/>
            <a:ext cx="2399366"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7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 train électrique</a:t>
            </a:r>
            <a:br>
              <a:rPr lang="fr-CA" dirty="0" smtClean="0"/>
            </a:br>
            <a:r>
              <a:rPr lang="fr-CA" dirty="0" smtClean="0"/>
              <a:t>No de brevet : 519291</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err="1" smtClean="0"/>
              <a:t>Purvis</a:t>
            </a:r>
            <a:r>
              <a:rPr lang="fr-CA" dirty="0" smtClean="0"/>
              <a:t> William Born</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1</a:t>
            </a:r>
            <a:r>
              <a:rPr lang="fr-CA" b="1" baseline="30000" dirty="0" smtClean="0"/>
              <a:t>e</a:t>
            </a:r>
            <a:r>
              <a:rPr lang="fr-CA" b="1" dirty="0" smtClean="0"/>
              <a:t> mai 1894</a:t>
            </a:r>
            <a:endParaRPr lang="fr-FR" b="1" dirty="0"/>
          </a:p>
        </p:txBody>
      </p:sp>
      <p:sp>
        <p:nvSpPr>
          <p:cNvPr id="9" name="AutoShape 4" descr="Résultat de recherche d'images pour &quot;john standard refrigerator&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6" descr="Résultat de recherche d'images pour &quot;john standard refrigerator&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42" name="Picture 2" descr="Résultat de recherche d'images pour &quot;purvis W. B. ,&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17813" y="3305175"/>
            <a:ext cx="4329952" cy="375453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Résultat de recherche d'images pour &quot;train électrique et Purvis William&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e recherche d'images pour &quot;train électrique et Purvis William&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e recherche d'images pour &quot;train électrique&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274" name="Picture 10" descr="Résultat de recherche d'images pour &quot;train électrique&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5014" y="3305175"/>
            <a:ext cx="5052001" cy="340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724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 masque à gaz</a:t>
            </a:r>
            <a:br>
              <a:rPr lang="fr-CA" dirty="0" smtClean="0"/>
            </a:br>
            <a:r>
              <a:rPr lang="fr-CA" dirty="0" smtClean="0"/>
              <a:t>No de brevet : S/O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Morgan , </a:t>
            </a:r>
            <a:r>
              <a:rPr lang="fr-CA" dirty="0" err="1" smtClean="0"/>
              <a:t>Garett</a:t>
            </a:r>
            <a:r>
              <a:rPr lang="fr-CA" dirty="0" smtClean="0"/>
              <a:t>, Augustus. </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1914</a:t>
            </a:r>
            <a:endParaRPr lang="fr-FR" b="1" dirty="0"/>
          </a:p>
        </p:txBody>
      </p:sp>
      <p:pic>
        <p:nvPicPr>
          <p:cNvPr id="7" name="Picture 6" descr="Résultat de recherche d'images pour &quot;les feux de circulation et garret morgan&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3" y="3298506"/>
            <a:ext cx="4579839" cy="35594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sultat de recherche d'images pour &quot;masque à gaz et garret morgan&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69805" y="3797140"/>
            <a:ext cx="2971262" cy="25622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Résultat de recherche d'images pour &quot;masque à gaz et garret morga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067" y="3797140"/>
            <a:ext cx="2425109"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8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7937"/>
            <a:ext cx="10414422" cy="2163763"/>
          </a:xfrm>
          <a:solidFill>
            <a:schemeClr val="accent2">
              <a:lumMod val="75000"/>
            </a:schemeClr>
          </a:solidFill>
        </p:spPr>
        <p:txBody>
          <a:bodyPr>
            <a:normAutofit fontScale="90000"/>
          </a:bodyPr>
          <a:lstStyle/>
          <a:p>
            <a:pPr algn="ctr"/>
            <a:r>
              <a:rPr lang="fr-CA" dirty="0" smtClean="0">
                <a:solidFill>
                  <a:schemeClr val="tx1"/>
                </a:solidFill>
              </a:rPr>
              <a:t>L’ascenseur électrique dans une maison</a:t>
            </a:r>
            <a:r>
              <a:rPr lang="fr-CA" dirty="0" smtClean="0">
                <a:solidFill>
                  <a:srgbClr val="0070C0"/>
                </a:solidFill>
              </a:rPr>
              <a:t/>
            </a:r>
            <a:br>
              <a:rPr lang="fr-CA" dirty="0" smtClean="0">
                <a:solidFill>
                  <a:srgbClr val="0070C0"/>
                </a:solidFill>
              </a:rPr>
            </a:br>
            <a:r>
              <a:rPr lang="fr-FR" sz="2200" b="1" dirty="0">
                <a:solidFill>
                  <a:schemeClr val="bg1"/>
                </a:solidFill>
              </a:rPr>
              <a:t>Son innovation </a:t>
            </a:r>
            <a:r>
              <a:rPr lang="fr-FR" sz="2200" b="1" dirty="0" smtClean="0">
                <a:solidFill>
                  <a:schemeClr val="bg1"/>
                </a:solidFill>
              </a:rPr>
              <a:t>est dans </a:t>
            </a:r>
            <a:r>
              <a:rPr lang="fr-FR" sz="2200" b="1" dirty="0">
                <a:solidFill>
                  <a:schemeClr val="bg1"/>
                </a:solidFill>
              </a:rPr>
              <a:t>le mécanisme d’ouverture et </a:t>
            </a:r>
            <a:r>
              <a:rPr lang="fr-FR" sz="2200" b="1" dirty="0" smtClean="0">
                <a:solidFill>
                  <a:schemeClr val="bg1"/>
                </a:solidFill>
              </a:rPr>
              <a:t>de fermeture des</a:t>
            </a:r>
            <a:r>
              <a:rPr lang="fr-FR" sz="2200" b="1" dirty="0">
                <a:solidFill>
                  <a:schemeClr val="bg1"/>
                </a:solidFill>
              </a:rPr>
              <a:t> portes </a:t>
            </a:r>
            <a:r>
              <a:rPr lang="fr-FR" sz="2200" b="1" dirty="0" smtClean="0">
                <a:solidFill>
                  <a:schemeClr val="bg1"/>
                </a:solidFill>
              </a:rPr>
              <a:t>d’ascenseur</a:t>
            </a:r>
            <a:r>
              <a:rPr lang="fr-FR" sz="2200" dirty="0" smtClean="0">
                <a:solidFill>
                  <a:srgbClr val="0070C0"/>
                </a:solidFill>
              </a:rPr>
              <a:t>. </a:t>
            </a:r>
            <a:r>
              <a:rPr lang="fr-CA" dirty="0" smtClean="0"/>
              <a:t/>
            </a:r>
            <a:br>
              <a:rPr lang="fr-CA" dirty="0" smtClean="0"/>
            </a:br>
            <a:r>
              <a:rPr lang="fr-CA" dirty="0" smtClean="0"/>
              <a:t>No de brevet : 371207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Miles , Alexander </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11 octobre 1887</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0" name="Picture 2" descr="Résultat de recherche d'images pour &quot;Mile Alexander  et ascenseur&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4" y="3331789"/>
            <a:ext cx="4579839" cy="32034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ascenseur&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89462" y="3305175"/>
            <a:ext cx="4987554" cy="323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4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Les manèges pour divertissement</a:t>
            </a:r>
            <a:br>
              <a:rPr lang="fr-CA" dirty="0" smtClean="0"/>
            </a:br>
            <a:r>
              <a:rPr lang="fr-CA" dirty="0" smtClean="0"/>
              <a:t>No de brevet : 639692</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Woods T. Granville</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1887</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descr="Résultat de recherche d'images pour &quot;woods T. Granville et antenne paraboliqu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4" y="3333940"/>
            <a:ext cx="4579839" cy="35240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ésultat de recherche d'images pour &quot;manège pour divertissement et Woods granville&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5014" y="4143470"/>
            <a:ext cx="2309703" cy="18001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 de recherche d'images pour &quot;manège pour divertissement et Woods granvil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446" y="3943397"/>
            <a:ext cx="237157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34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 transmetteur téléphonique</a:t>
            </a:r>
            <a:br>
              <a:rPr lang="fr-CA" dirty="0" smtClean="0"/>
            </a:br>
            <a:r>
              <a:rPr lang="fr-CA" dirty="0" smtClean="0"/>
              <a:t>No de brevet : 308176</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Woods T. Granville</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2 décembre 1884</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descr="Résultat de recherche d'images pour &quot;woods T. Granville et antenne paraboliqu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4" y="3333940"/>
            <a:ext cx="4579839" cy="35240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ésultat de recherche d'images pour &quot;transmetteur téléphonique&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70583" y="3631618"/>
            <a:ext cx="2680432" cy="292870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ésultat de recherche d'images pour &quot;transmetteur téléphonique et wood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919" y="4361069"/>
            <a:ext cx="2285098" cy="1878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6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 tunnel pour train électrique</a:t>
            </a:r>
            <a:br>
              <a:rPr lang="fr-CA" dirty="0" smtClean="0"/>
            </a:br>
            <a:r>
              <a:rPr lang="fr-CA" dirty="0" smtClean="0"/>
              <a:t>No de brevet : 386282</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Woods T. Granville</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17 juillet  1888</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descr="Résultat de recherche d'images pour &quot;woods T. Granville et antenne paraboliqu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4" y="3333940"/>
            <a:ext cx="4579839" cy="35240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e recherche d'images pour &quot;tunnel pour train électrique et Woods granville&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5014" y="3333940"/>
            <a:ext cx="1665799" cy="32551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tunnel pour train électrique et Woods granvil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247" y="4270935"/>
            <a:ext cx="2743200" cy="214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927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La télégraphie de chemin de fer</a:t>
            </a:r>
            <a:br>
              <a:rPr lang="fr-CA" dirty="0" smtClean="0"/>
            </a:br>
            <a:r>
              <a:rPr lang="fr-CA" dirty="0" smtClean="0"/>
              <a:t>No de brevet : 386282</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Woods T. Granville</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15 novembre  1887</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descr="Résultat de recherche d'images pour &quot;woods T. Granville et antenne paraboliqu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4" y="3333940"/>
            <a:ext cx="4579839" cy="35240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ésultat de recherche d'images pour &quot;La télégraphie de chemin de fer&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4624" y="3330575"/>
            <a:ext cx="5052391" cy="333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91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5128" y="1227910"/>
            <a:ext cx="8361229" cy="1227907"/>
          </a:xfrm>
          <a:solidFill>
            <a:schemeClr val="accent2">
              <a:lumMod val="75000"/>
            </a:schemeClr>
          </a:solidFill>
        </p:spPr>
        <p:txBody>
          <a:bodyPr/>
          <a:lstStyle/>
          <a:p>
            <a:r>
              <a:rPr lang="fr-CA" sz="6000" dirty="0" smtClean="0"/>
              <a:t>Inventeurs Noirs</a:t>
            </a:r>
            <a:endParaRPr lang="fr-FR" sz="6000" dirty="0"/>
          </a:p>
        </p:txBody>
      </p:sp>
      <p:sp>
        <p:nvSpPr>
          <p:cNvPr id="3" name="Sous-titre 2"/>
          <p:cNvSpPr>
            <a:spLocks noGrp="1"/>
          </p:cNvSpPr>
          <p:nvPr>
            <p:ph type="subTitle" idx="1"/>
          </p:nvPr>
        </p:nvSpPr>
        <p:spPr>
          <a:xfrm>
            <a:off x="1449978" y="2756263"/>
            <a:ext cx="9392194" cy="3317966"/>
          </a:xfrm>
          <a:solidFill>
            <a:schemeClr val="bg1">
              <a:lumMod val="85000"/>
            </a:schemeClr>
          </a:solidFill>
        </p:spPr>
        <p:txBody>
          <a:bodyPr>
            <a:normAutofit fontScale="62500" lnSpcReduction="20000"/>
          </a:bodyPr>
          <a:lstStyle/>
          <a:p>
            <a:r>
              <a:rPr lang="fr-CA" b="1" dirty="0" smtClean="0"/>
              <a:t>Références : Bureau des Brevets de États - Unis d’Amériques</a:t>
            </a:r>
          </a:p>
          <a:p>
            <a:endParaRPr lang="fr-CA" b="1" dirty="0" smtClean="0">
              <a:solidFill>
                <a:srgbClr val="0070C0"/>
              </a:solidFill>
            </a:endParaRPr>
          </a:p>
          <a:p>
            <a:r>
              <a:rPr lang="fr-CA" b="1" dirty="0" smtClean="0">
                <a:solidFill>
                  <a:srgbClr val="0070C0"/>
                </a:solidFill>
                <a:hlinkClick r:id="rId2"/>
              </a:rPr>
              <a:t>http://www.uspto.gov/patft/</a:t>
            </a:r>
            <a:endParaRPr lang="fr-CA" b="1" dirty="0" smtClean="0">
              <a:solidFill>
                <a:srgbClr val="0070C0"/>
              </a:solidFill>
            </a:endParaRPr>
          </a:p>
          <a:p>
            <a:endParaRPr lang="fr-CA" b="1" dirty="0" smtClean="0"/>
          </a:p>
          <a:p>
            <a:r>
              <a:rPr lang="fr-CA" b="1" dirty="0" smtClean="0"/>
              <a:t>Hayden, Robert, C. Black </a:t>
            </a:r>
            <a:r>
              <a:rPr lang="fr-CA" b="1" dirty="0" err="1" smtClean="0"/>
              <a:t>Americans</a:t>
            </a:r>
            <a:r>
              <a:rPr lang="fr-CA" b="1" dirty="0" smtClean="0"/>
              <a:t> in the Field of science and Invention, in Black in science </a:t>
            </a:r>
            <a:r>
              <a:rPr lang="fr-CA" b="1" dirty="0" err="1" smtClean="0"/>
              <a:t>ancient</a:t>
            </a:r>
            <a:r>
              <a:rPr lang="fr-CA" b="1" dirty="0" smtClean="0"/>
              <a:t> and modern, van </a:t>
            </a:r>
            <a:r>
              <a:rPr lang="fr-CA" b="1" dirty="0" err="1" smtClean="0"/>
              <a:t>Sertima</a:t>
            </a:r>
            <a:r>
              <a:rPr lang="fr-CA" b="1" dirty="0" smtClean="0"/>
              <a:t> 1. (editor), Transaction Books, New Brunswick (USA) and London (U.K.), p. 222.</a:t>
            </a:r>
          </a:p>
          <a:p>
            <a:endParaRPr lang="fr-CA" b="1" dirty="0" smtClean="0"/>
          </a:p>
          <a:p>
            <a:r>
              <a:rPr lang="fr-CA" b="1" dirty="0" smtClean="0"/>
              <a:t>Yves, Antoine. Les inventeurs et savants noirs, Paris, Montréal, L’harmattan, 2005.</a:t>
            </a:r>
          </a:p>
          <a:p>
            <a:endParaRPr lang="fr-CA" b="1" dirty="0" smtClean="0"/>
          </a:p>
          <a:p>
            <a:r>
              <a:rPr lang="fr-CA" b="1" dirty="0" err="1" smtClean="0"/>
              <a:t>Exama</a:t>
            </a:r>
            <a:r>
              <a:rPr lang="fr-CA" b="1" dirty="0" smtClean="0"/>
              <a:t>, </a:t>
            </a:r>
            <a:r>
              <a:rPr lang="fr-CA" b="1" dirty="0" err="1" smtClean="0"/>
              <a:t>Aroll</a:t>
            </a:r>
            <a:r>
              <a:rPr lang="fr-CA" b="1" dirty="0" smtClean="0"/>
              <a:t>. La couleur de la peau : Entre le mythe et la réalité. Les Éditions de la francophonie, 2009</a:t>
            </a:r>
            <a:r>
              <a:rPr lang="fr-CA" b="1" smtClean="0"/>
              <a:t>, p.67-69, 126-136</a:t>
            </a:r>
            <a:r>
              <a:rPr lang="fr-CA" b="1" dirty="0" smtClean="0"/>
              <a:t>.</a:t>
            </a:r>
          </a:p>
          <a:p>
            <a:endParaRPr lang="fr-CA" b="1" dirty="0" smtClean="0"/>
          </a:p>
          <a:p>
            <a:r>
              <a:rPr lang="fr-CA" b="1" dirty="0" smtClean="0"/>
              <a:t>Les maquettes ou dessins de certaines inventions sont également disponibles sur le site suivant :</a:t>
            </a:r>
          </a:p>
          <a:p>
            <a:endParaRPr lang="fr-CA" b="1" dirty="0" smtClean="0">
              <a:solidFill>
                <a:srgbClr val="0070C0"/>
              </a:solidFill>
            </a:endParaRPr>
          </a:p>
          <a:p>
            <a:r>
              <a:rPr lang="fr-CA" b="1" dirty="0" smtClean="0">
                <a:solidFill>
                  <a:srgbClr val="0070C0"/>
                </a:solidFill>
              </a:rPr>
              <a:t>https://webfiles.uci.edu/mcbrown/display/historical_inventors.htlm</a:t>
            </a:r>
          </a:p>
          <a:p>
            <a:endParaRPr lang="fr-CA" dirty="0"/>
          </a:p>
          <a:p>
            <a:endParaRPr lang="fr-CA" dirty="0" smtClean="0"/>
          </a:p>
          <a:p>
            <a:endParaRPr lang="fr-FR" dirty="0"/>
          </a:p>
        </p:txBody>
      </p:sp>
    </p:spTree>
    <p:extLst>
      <p:ext uri="{BB962C8B-B14F-4D97-AF65-F5344CB8AC3E}">
        <p14:creationId xmlns:p14="http://schemas.microsoft.com/office/powerpoint/2010/main" val="181945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L’antenne parabolique</a:t>
            </a:r>
            <a:br>
              <a:rPr lang="fr-CA" dirty="0" smtClean="0"/>
            </a:br>
            <a:r>
              <a:rPr lang="fr-CA" dirty="0" smtClean="0"/>
              <a:t>No de brevet : S/O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Woods T. Granville</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1887</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descr="Résultat de recherche d'images pour &quot;woods T. Granville et antenne paraboliqu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4" y="3333940"/>
            <a:ext cx="4579839" cy="35240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woods T. Granville et antenne parabolique&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5014" y="3305175"/>
            <a:ext cx="5052002" cy="341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45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655064"/>
          </a:xfrm>
          <a:solidFill>
            <a:schemeClr val="accent2">
              <a:lumMod val="75000"/>
            </a:schemeClr>
          </a:solidFill>
        </p:spPr>
        <p:txBody>
          <a:bodyPr>
            <a:normAutofit fontScale="90000"/>
          </a:bodyPr>
          <a:lstStyle/>
          <a:p>
            <a:pPr algn="ctr"/>
            <a:r>
              <a:rPr lang="fr-CA" dirty="0" smtClean="0"/>
              <a:t>L’amélioration des water-closets ( toilettes) pour des patients</a:t>
            </a:r>
            <a:br>
              <a:rPr lang="fr-CA" dirty="0" smtClean="0"/>
            </a:br>
            <a:r>
              <a:rPr lang="fr-CA" dirty="0" smtClean="0"/>
              <a:t>No de brevet :  639290</a:t>
            </a:r>
            <a:br>
              <a:rPr lang="fr-CA" dirty="0" smtClean="0"/>
            </a:br>
            <a:endParaRPr lang="fr-FR" dirty="0"/>
          </a:p>
        </p:txBody>
      </p:sp>
      <p:sp>
        <p:nvSpPr>
          <p:cNvPr id="3" name="Espace réservé du texte 2"/>
          <p:cNvSpPr>
            <a:spLocks noGrp="1"/>
          </p:cNvSpPr>
          <p:nvPr>
            <p:ph type="body" idx="1"/>
          </p:nvPr>
        </p:nvSpPr>
        <p:spPr>
          <a:xfrm>
            <a:off x="1162594" y="2575724"/>
            <a:ext cx="4579839" cy="893616"/>
          </a:xfrm>
          <a:solidFill>
            <a:schemeClr val="bg1">
              <a:lumMod val="85000"/>
            </a:schemeClr>
          </a:solidFill>
        </p:spPr>
        <p:txBody>
          <a:bodyPr/>
          <a:lstStyle/>
          <a:p>
            <a:pPr algn="ctr"/>
            <a:r>
              <a:rPr lang="fr-CA" dirty="0" smtClean="0"/>
              <a:t>Rhodes </a:t>
            </a:r>
            <a:r>
              <a:rPr lang="fr-CA" dirty="0" err="1"/>
              <a:t>J</a:t>
            </a:r>
            <a:r>
              <a:rPr lang="fr-CA" dirty="0" err="1" smtClean="0"/>
              <a:t>erome</a:t>
            </a:r>
            <a:r>
              <a:rPr lang="fr-CA" dirty="0" smtClean="0"/>
              <a:t> Bonaparte</a:t>
            </a:r>
            <a:endParaRPr lang="fr-FR" dirty="0"/>
          </a:p>
        </p:txBody>
      </p:sp>
      <p:sp>
        <p:nvSpPr>
          <p:cNvPr id="5" name="Espace réservé du texte 4"/>
          <p:cNvSpPr>
            <a:spLocks noGrp="1"/>
          </p:cNvSpPr>
          <p:nvPr>
            <p:ph type="body" sz="quarter" idx="3"/>
          </p:nvPr>
        </p:nvSpPr>
        <p:spPr>
          <a:xfrm>
            <a:off x="6525014" y="2575724"/>
            <a:ext cx="5052002" cy="893616"/>
          </a:xfrm>
          <a:solidFill>
            <a:schemeClr val="bg1">
              <a:lumMod val="85000"/>
            </a:schemeClr>
          </a:solidFill>
        </p:spPr>
        <p:txBody>
          <a:bodyPr/>
          <a:lstStyle/>
          <a:p>
            <a:pPr algn="ctr"/>
            <a:r>
              <a:rPr lang="fr-CA" b="1" dirty="0" smtClean="0"/>
              <a:t>Date de l’invention </a:t>
            </a:r>
          </a:p>
          <a:p>
            <a:pPr algn="ctr"/>
            <a:r>
              <a:rPr lang="fr-CA" b="1" dirty="0" smtClean="0"/>
              <a:t>  19 décembre 1899</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314" name="Picture 2" descr="https://patentimages.storage.googleapis.com/a3/64/6e/04ba25e912f6a0/US639290-drawings-page-1.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622156" y="4403407"/>
            <a:ext cx="249937" cy="36576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ésultat de recherche d'images pour &quot;Rhodes Jerome Bonaparte, watercloset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299" y="3798582"/>
            <a:ext cx="4655019" cy="279826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Résultat de recherche d'images pour &quot;Rhodes Jerome  B.&quo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745134" y="4000316"/>
            <a:ext cx="2608729" cy="193015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 Jerome B. Rho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594" y="3798582"/>
            <a:ext cx="2389766"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88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1655064"/>
          </a:xfrm>
          <a:solidFill>
            <a:schemeClr val="accent2">
              <a:lumMod val="75000"/>
            </a:schemeClr>
          </a:solidFill>
        </p:spPr>
        <p:txBody>
          <a:bodyPr>
            <a:normAutofit fontScale="90000"/>
          </a:bodyPr>
          <a:lstStyle/>
          <a:p>
            <a:pPr algn="ctr"/>
            <a:r>
              <a:rPr lang="fr-CA" dirty="0" smtClean="0"/>
              <a:t>La NASA</a:t>
            </a:r>
            <a:br>
              <a:rPr lang="fr-CA" dirty="0" smtClean="0"/>
            </a:br>
            <a:r>
              <a:rPr lang="fr-CA" dirty="0" smtClean="0"/>
              <a:t>Taylor </a:t>
            </a:r>
            <a:r>
              <a:rPr lang="fr-CA" dirty="0"/>
              <a:t>t</a:t>
            </a:r>
            <a:r>
              <a:rPr lang="fr-CA" dirty="0" smtClean="0"/>
              <a:t>ravaille avec la NASA pour analyser les rochers obtenus sur la lune.</a:t>
            </a:r>
            <a:br>
              <a:rPr lang="fr-CA" dirty="0" smtClean="0"/>
            </a:br>
            <a:endParaRPr lang="fr-FR" dirty="0"/>
          </a:p>
        </p:txBody>
      </p:sp>
      <p:sp>
        <p:nvSpPr>
          <p:cNvPr id="3" name="Espace réservé du texte 2"/>
          <p:cNvSpPr>
            <a:spLocks noGrp="1"/>
          </p:cNvSpPr>
          <p:nvPr>
            <p:ph type="body" idx="1"/>
          </p:nvPr>
        </p:nvSpPr>
        <p:spPr/>
        <p:txBody>
          <a:bodyPr/>
          <a:lstStyle/>
          <a:p>
            <a:pPr algn="ctr"/>
            <a:r>
              <a:rPr lang="fr-CA" dirty="0" err="1" smtClean="0"/>
              <a:t>Moddie</a:t>
            </a:r>
            <a:r>
              <a:rPr lang="fr-CA" dirty="0" smtClean="0"/>
              <a:t> Taylor</a:t>
            </a:r>
            <a:endParaRPr lang="fr-FR" dirty="0"/>
          </a:p>
        </p:txBody>
      </p:sp>
      <p:pic>
        <p:nvPicPr>
          <p:cNvPr id="16386" name="Picture 2" descr="Résultat de recherche d'images pour &quot;Moddie taylor&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86753" y="3538727"/>
            <a:ext cx="4228831" cy="303688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ésultat de recherche d'images pour &quot;rochers sur la lune&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41831" y="3307976"/>
            <a:ext cx="4327167" cy="294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18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860612"/>
          </a:xfrm>
          <a:solidFill>
            <a:schemeClr val="accent2">
              <a:lumMod val="75000"/>
            </a:schemeClr>
          </a:solidFill>
        </p:spPr>
        <p:txBody>
          <a:bodyPr>
            <a:normAutofit fontScale="90000"/>
          </a:bodyPr>
          <a:lstStyle/>
          <a:p>
            <a:pPr algn="ctr"/>
            <a:r>
              <a:rPr lang="fr-CA" dirty="0" smtClean="0"/>
              <a:t>Le stimulateur cardiaque ( pacemaker)</a:t>
            </a:r>
            <a:br>
              <a:rPr lang="fr-CA" dirty="0" smtClean="0"/>
            </a:br>
            <a:r>
              <a:rPr lang="fr-CA" dirty="0" smtClean="0"/>
              <a:t/>
            </a:r>
            <a:br>
              <a:rPr lang="fr-CA" dirty="0" smtClean="0"/>
            </a:br>
            <a:endParaRPr lang="fr-FR" dirty="0"/>
          </a:p>
        </p:txBody>
      </p:sp>
      <p:sp>
        <p:nvSpPr>
          <p:cNvPr id="3" name="Espace réservé du texte 2"/>
          <p:cNvSpPr>
            <a:spLocks noGrp="1"/>
          </p:cNvSpPr>
          <p:nvPr>
            <p:ph type="body" idx="1"/>
          </p:nvPr>
        </p:nvSpPr>
        <p:spPr>
          <a:xfrm>
            <a:off x="1371600" y="1707776"/>
            <a:ext cx="4443984" cy="2057399"/>
          </a:xfrm>
        </p:spPr>
        <p:txBody>
          <a:bodyPr/>
          <a:lstStyle/>
          <a:p>
            <a:pPr algn="ctr"/>
            <a:r>
              <a:rPr lang="fr-CA" sz="2800" dirty="0" smtClean="0">
                <a:solidFill>
                  <a:schemeClr val="tx1"/>
                </a:solidFill>
              </a:rPr>
              <a:t>Otis </a:t>
            </a:r>
            <a:r>
              <a:rPr lang="fr-CA" sz="2800" dirty="0" err="1" smtClean="0">
                <a:solidFill>
                  <a:schemeClr val="tx1"/>
                </a:solidFill>
              </a:rPr>
              <a:t>Boyki</a:t>
            </a:r>
            <a:r>
              <a:rPr lang="fr-CA" sz="2800" dirty="0" err="1" smtClean="0"/>
              <a:t>n</a:t>
            </a:r>
            <a:endParaRPr lang="fr-CA" sz="2800" dirty="0" smtClean="0"/>
          </a:p>
          <a:p>
            <a:pPr algn="ctr"/>
            <a:endParaRPr lang="fr-CA" sz="2800" dirty="0" smtClean="0"/>
          </a:p>
          <a:p>
            <a:pPr algn="ctr"/>
            <a:r>
              <a:rPr lang="fr-FR" sz="1600" dirty="0" err="1" smtClean="0">
                <a:solidFill>
                  <a:schemeClr val="tx1"/>
                </a:solidFill>
              </a:rPr>
              <a:t>Boykin</a:t>
            </a:r>
            <a:r>
              <a:rPr lang="fr-FR" sz="1600" dirty="0" smtClean="0">
                <a:solidFill>
                  <a:schemeClr val="tx1"/>
                </a:solidFill>
              </a:rPr>
              <a:t> </a:t>
            </a:r>
            <a:r>
              <a:rPr lang="fr-FR" sz="1600" dirty="0">
                <a:solidFill>
                  <a:schemeClr val="tx1"/>
                </a:solidFill>
              </a:rPr>
              <a:t>est célèbre pour le développement des ordinateurs IBM, les stimulateurs cardiaques (utilisés par le personnel médical pour corriger les battements de </a:t>
            </a:r>
            <a:r>
              <a:rPr lang="fr-FR" sz="1600" dirty="0" err="1">
                <a:solidFill>
                  <a:schemeClr val="tx1"/>
                </a:solidFill>
              </a:rPr>
              <a:t>coeur</a:t>
            </a:r>
            <a:r>
              <a:rPr lang="fr-FR" sz="1600" dirty="0">
                <a:solidFill>
                  <a:schemeClr val="tx1"/>
                </a:solidFill>
              </a:rPr>
              <a:t> défectueux), et une résistance électronique utilisé dans les missiles contrôlés et d’autres </a:t>
            </a:r>
            <a:r>
              <a:rPr lang="fr-FR" sz="1600" dirty="0" smtClean="0">
                <a:solidFill>
                  <a:schemeClr val="tx1"/>
                </a:solidFill>
              </a:rPr>
              <a:t>dispositifs.</a:t>
            </a:r>
            <a:endParaRPr lang="fr-FR" sz="1600" dirty="0">
              <a:solidFill>
                <a:schemeClr val="tx1"/>
              </a:solidFill>
            </a:endParaRPr>
          </a:p>
        </p:txBody>
      </p:sp>
      <p:pic>
        <p:nvPicPr>
          <p:cNvPr id="22530" name="Picture 2" descr="https://i1.wp.com/www.teach-nology.com/teachers/lesson_plans/history/us_history/blackhistory/boykin.jpg?resize=123%2C16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37130" y="4202208"/>
            <a:ext cx="2178423" cy="233613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Résultat de recherche d'images pour &quot;pacemaker&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47012" y="2178425"/>
            <a:ext cx="4625787" cy="368897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Résultat de recherche d'images pour &quot;pacemak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592" y="4935070"/>
            <a:ext cx="2578608" cy="160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4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799"/>
            <a:ext cx="10414422" cy="1889925"/>
          </a:xfrm>
          <a:solidFill>
            <a:schemeClr val="accent2">
              <a:lumMod val="75000"/>
            </a:schemeClr>
          </a:solidFill>
        </p:spPr>
        <p:txBody>
          <a:bodyPr>
            <a:normAutofit fontScale="90000"/>
          </a:bodyPr>
          <a:lstStyle/>
          <a:p>
            <a:pPr algn="ctr"/>
            <a:r>
              <a:rPr lang="fr-FR" dirty="0" smtClean="0"/>
              <a:t>La </a:t>
            </a:r>
            <a:r>
              <a:rPr lang="fr-FR" dirty="0"/>
              <a:t>conception du premier </a:t>
            </a:r>
            <a:r>
              <a:rPr lang="fr-FR" b="1" dirty="0"/>
              <a:t>dirigeable</a:t>
            </a:r>
            <a:r>
              <a:rPr lang="fr-FR" dirty="0"/>
              <a:t> </a:t>
            </a:r>
            <a:r>
              <a:rPr lang="fr-FR" dirty="0" smtClean="0"/>
              <a:t> à </a:t>
            </a:r>
            <a:r>
              <a:rPr lang="fr-FR" dirty="0"/>
              <a:t>moteur </a:t>
            </a:r>
            <a:r>
              <a:rPr lang="fr-FR" dirty="0" smtClean="0"/>
              <a:t>électrique.</a:t>
            </a:r>
            <a:r>
              <a:rPr lang="fr-CA" dirty="0" smtClean="0"/>
              <a:t/>
            </a:r>
            <a:br>
              <a:rPr lang="fr-CA" dirty="0" smtClean="0"/>
            </a:br>
            <a:r>
              <a:rPr lang="fr-CA" dirty="0" smtClean="0"/>
              <a:t>No de brevet :  643975</a:t>
            </a:r>
            <a:br>
              <a:rPr lang="fr-CA" dirty="0" smtClean="0"/>
            </a:br>
            <a:endParaRPr lang="fr-FR" dirty="0"/>
          </a:p>
        </p:txBody>
      </p:sp>
      <p:sp>
        <p:nvSpPr>
          <p:cNvPr id="3" name="Espace réservé du texte 2"/>
          <p:cNvSpPr>
            <a:spLocks noGrp="1"/>
          </p:cNvSpPr>
          <p:nvPr>
            <p:ph type="body" idx="1"/>
          </p:nvPr>
        </p:nvSpPr>
        <p:spPr>
          <a:xfrm>
            <a:off x="1162594" y="2743200"/>
            <a:ext cx="4727217" cy="1398494"/>
          </a:xfrm>
          <a:solidFill>
            <a:schemeClr val="bg1">
              <a:lumMod val="85000"/>
            </a:schemeClr>
          </a:solidFill>
        </p:spPr>
        <p:txBody>
          <a:bodyPr/>
          <a:lstStyle/>
          <a:p>
            <a:pPr algn="ctr"/>
            <a:r>
              <a:rPr lang="fr-CA" dirty="0" smtClean="0"/>
              <a:t>Pickering John .F </a:t>
            </a:r>
          </a:p>
          <a:p>
            <a:pPr algn="ctr"/>
            <a:r>
              <a:rPr lang="fr-CA" dirty="0" smtClean="0"/>
              <a:t>( Afro-américain d’</a:t>
            </a:r>
            <a:r>
              <a:rPr lang="fr-CA" dirty="0"/>
              <a:t>o</a:t>
            </a:r>
            <a:r>
              <a:rPr lang="fr-CA" dirty="0" smtClean="0"/>
              <a:t>rigine haïtienne aux Gonaïves )</a:t>
            </a:r>
            <a:endParaRPr lang="fr-FR" dirty="0"/>
          </a:p>
        </p:txBody>
      </p:sp>
      <p:sp>
        <p:nvSpPr>
          <p:cNvPr id="5" name="Espace réservé du texte 4"/>
          <p:cNvSpPr>
            <a:spLocks noGrp="1"/>
          </p:cNvSpPr>
          <p:nvPr>
            <p:ph type="body" sz="quarter" idx="3"/>
          </p:nvPr>
        </p:nvSpPr>
        <p:spPr>
          <a:xfrm>
            <a:off x="6525014" y="3012140"/>
            <a:ext cx="5052002" cy="786442"/>
          </a:xfrm>
          <a:solidFill>
            <a:schemeClr val="bg1">
              <a:lumMod val="85000"/>
            </a:schemeClr>
          </a:solidFill>
        </p:spPr>
        <p:txBody>
          <a:bodyPr/>
          <a:lstStyle/>
          <a:p>
            <a:pPr algn="ctr"/>
            <a:r>
              <a:rPr lang="fr-CA" b="1" dirty="0" smtClean="0"/>
              <a:t>Date de l’invention </a:t>
            </a:r>
          </a:p>
          <a:p>
            <a:pPr algn="ctr"/>
            <a:r>
              <a:rPr lang="fr-CA" b="1" dirty="0" smtClean="0"/>
              <a:t>  20 février 1900</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314" name="Picture 2" descr="https://patentimages.storage.googleapis.com/a3/64/6e/04ba25e912f6a0/US639290-drawings-page-1.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622156" y="4403407"/>
            <a:ext cx="249937" cy="36576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p:nvPr/>
        </p:nvPicPr>
        <p:blipFill>
          <a:blip r:embed="rId3">
            <a:extLst>
              <a:ext uri="{28A0092B-C50C-407E-A947-70E740481C1C}">
                <a14:useLocalDpi xmlns:a14="http://schemas.microsoft.com/office/drawing/2010/main" val="0"/>
              </a:ext>
            </a:extLst>
          </a:blip>
          <a:srcRect/>
          <a:stretch>
            <a:fillRect/>
          </a:stretch>
        </p:blipFill>
        <p:spPr bwMode="auto">
          <a:xfrm>
            <a:off x="6525014" y="4141694"/>
            <a:ext cx="5052002" cy="2447365"/>
          </a:xfrm>
          <a:prstGeom prst="rect">
            <a:avLst/>
          </a:prstGeom>
          <a:noFill/>
          <a:ln>
            <a:noFill/>
          </a:ln>
        </p:spPr>
      </p:pic>
      <p:pic>
        <p:nvPicPr>
          <p:cNvPr id="27650" name="Picture 2" descr="Résultat de recherche d'images pour &quot;gonaives haiti&quo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162594" y="4308475"/>
            <a:ext cx="4727217" cy="238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53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147918"/>
            <a:ext cx="9601200" cy="2023782"/>
          </a:xfrm>
          <a:solidFill>
            <a:schemeClr val="accent2">
              <a:lumMod val="75000"/>
            </a:schemeClr>
          </a:solidFill>
        </p:spPr>
        <p:txBody>
          <a:bodyPr>
            <a:normAutofit fontScale="90000"/>
          </a:bodyPr>
          <a:lstStyle/>
          <a:p>
            <a:pPr algn="ctr"/>
            <a:r>
              <a:rPr lang="fr-FR" b="1" dirty="0"/>
              <a:t>Un jeune scientifique haïtien invente une nouvelle méthode de production de </a:t>
            </a:r>
            <a:r>
              <a:rPr lang="fr-FR" b="1" dirty="0" smtClean="0"/>
              <a:t>biocarburants.</a:t>
            </a:r>
            <a:r>
              <a:rPr lang="fr-FR" b="1" dirty="0"/>
              <a:t/>
            </a:r>
            <a:br>
              <a:rPr lang="fr-FR" b="1" dirty="0"/>
            </a:br>
            <a:endParaRPr lang="fr-FR" dirty="0"/>
          </a:p>
        </p:txBody>
      </p:sp>
      <p:pic>
        <p:nvPicPr>
          <p:cNvPr id="23554" name="Picture 2" descr="https://images.lenouvelliste.com/articles/2017-02-02/Bend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71600" y="2742247"/>
            <a:ext cx="5153803" cy="26689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Grp="1" noChangeArrowheads="1"/>
          </p:cNvSpPr>
          <p:nvPr>
            <p:ph sz="half" idx="2"/>
          </p:nvPr>
        </p:nvSpPr>
        <p:spPr bwMode="auto">
          <a:xfrm>
            <a:off x="6669741" y="2297276"/>
            <a:ext cx="4303448"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1" u="none" strike="noStrike" cap="none" normalizeH="0" baseline="0" dirty="0" err="1" smtClean="0">
                <a:ln>
                  <a:noFill/>
                </a:ln>
                <a:solidFill>
                  <a:srgbClr val="000000"/>
                </a:solidFill>
                <a:effectLst/>
                <a:latin typeface="Montserrat"/>
              </a:rPr>
              <a:t>Bendy</a:t>
            </a:r>
            <a:r>
              <a:rPr kumimoji="0" lang="fr-FR" altLang="fr-FR" sz="1800" b="0" i="1" u="none" strike="noStrike" cap="none" normalizeH="0" baseline="0" dirty="0" smtClean="0">
                <a:ln>
                  <a:noFill/>
                </a:ln>
                <a:solidFill>
                  <a:srgbClr val="000000"/>
                </a:solidFill>
                <a:effectLst/>
                <a:latin typeface="Montserrat"/>
              </a:rPr>
              <a:t> Estimé, un jeune Haïtien, doctorant en génie chimique à l’université Syracuse aux États-Unis d’Amérique, a eu l’honneur de publier ce 19 janvier 2017 dans le prestigieux journal international «Nature </a:t>
            </a:r>
            <a:r>
              <a:rPr kumimoji="0" lang="fr-FR" altLang="fr-FR" sz="1800" b="0" i="1" u="none" strike="noStrike" cap="none" normalizeH="0" baseline="0" dirty="0" err="1" smtClean="0">
                <a:ln>
                  <a:noFill/>
                </a:ln>
                <a:solidFill>
                  <a:srgbClr val="000000"/>
                </a:solidFill>
                <a:effectLst/>
                <a:latin typeface="Montserrat"/>
              </a:rPr>
              <a:t>Research</a:t>
            </a:r>
            <a:r>
              <a:rPr kumimoji="0" lang="fr-FR" altLang="fr-FR" sz="1800" b="0" i="1" u="none" strike="noStrike" cap="none" normalizeH="0" baseline="0" dirty="0" smtClean="0">
                <a:ln>
                  <a:noFill/>
                </a:ln>
                <a:solidFill>
                  <a:srgbClr val="000000"/>
                </a:solidFill>
                <a:effectLst/>
                <a:latin typeface="Montserrat"/>
              </a:rPr>
              <a:t>» un article révisé par des pairs décrivant son invention permettant la production de biocarburants à base d’algues d’une manière plus économique et plus efficiente que tout autre procédé couramment utilisé.</a:t>
            </a:r>
            <a:endParaRPr kumimoji="0" lang="fr-FR" altLang="fr-FR"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rgbClr val="444444"/>
                </a:solidFill>
                <a:effectLst/>
                <a:latin typeface="Droid Sans"/>
              </a:rPr>
              <a:t>Publié le 2017-02-02</a:t>
            </a:r>
            <a:endParaRPr kumimoji="0" lang="fr-FR" altLang="fr-FR"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9759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255494"/>
            <a:ext cx="9601200" cy="1785095"/>
          </a:xfrm>
          <a:solidFill>
            <a:schemeClr val="accent2">
              <a:lumMod val="75000"/>
            </a:schemeClr>
          </a:solidFill>
        </p:spPr>
        <p:txBody>
          <a:bodyPr>
            <a:normAutofit fontScale="90000"/>
          </a:bodyPr>
          <a:lstStyle/>
          <a:p>
            <a:r>
              <a:rPr lang="fr-FR" dirty="0" smtClean="0"/>
              <a:t>Deux </a:t>
            </a:r>
            <a:r>
              <a:rPr lang="fr-FR" dirty="0"/>
              <a:t>inventeurs africains contemporains : Victor et Johnson </a:t>
            </a:r>
            <a:r>
              <a:rPr lang="fr-FR" dirty="0" err="1"/>
              <a:t>Obasa</a:t>
            </a:r>
            <a:r>
              <a:rPr lang="fr-FR" dirty="0"/>
              <a:t>, le 1er véhicule blindé africain - par </a:t>
            </a:r>
            <a:r>
              <a:rPr lang="fr-FR" dirty="0" err="1"/>
              <a:t>Momi</a:t>
            </a:r>
            <a:r>
              <a:rPr lang="fr-FR" dirty="0"/>
              <a:t> M'</a:t>
            </a:r>
            <a:r>
              <a:rPr lang="fr-FR" dirty="0" err="1"/>
              <a:t>buze</a:t>
            </a:r>
            <a:r>
              <a:rPr lang="fr-FR" dirty="0"/>
              <a:t/>
            </a:r>
            <a:br>
              <a:rPr lang="fr-FR" dirty="0"/>
            </a:br>
            <a:endParaRPr lang="fr-FR" dirty="0"/>
          </a:p>
        </p:txBody>
      </p:sp>
      <p:pic>
        <p:nvPicPr>
          <p:cNvPr id="24580" name="Picture 4" descr="Résultat de recherche d'images pour &quot;Victor et Johnson Obasa&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71600" y="2625634"/>
            <a:ext cx="5035848" cy="3420932"/>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sz="quarter" idx="4"/>
          </p:nvPr>
        </p:nvSpPr>
        <p:spPr>
          <a:xfrm>
            <a:off x="6525014" y="2340864"/>
            <a:ext cx="4443984" cy="4194405"/>
          </a:xfrm>
        </p:spPr>
        <p:txBody>
          <a:bodyPr>
            <a:normAutofit fontScale="92500" lnSpcReduction="10000"/>
          </a:bodyPr>
          <a:lstStyle/>
          <a:p>
            <a:r>
              <a:rPr lang="fr-FR" b="1" dirty="0"/>
              <a:t>En août 2009 fut lancé officiellement la première voiture blindée du Nigéria, la première voiture blindée dont la fabrication a requis des matériaux pour la plupart de production locale signée MADE IN AFRICA. Ses concepteurs? Deux frères nigérians, Victor et Johnson </a:t>
            </a:r>
            <a:r>
              <a:rPr lang="fr-FR" b="1" dirty="0" err="1"/>
              <a:t>Obasa</a:t>
            </a:r>
            <a:r>
              <a:rPr lang="fr-FR" b="1" dirty="0"/>
              <a:t>. Ces deux Africains talentueux, qui vivaient aux États-Unis jusque </a:t>
            </a:r>
            <a:r>
              <a:rPr lang="fr-FR" b="1" dirty="0" err="1"/>
              <a:t>récement</a:t>
            </a:r>
            <a:r>
              <a:rPr lang="fr-FR" b="1" dirty="0"/>
              <a:t>, se sont implantés dans l’État d’</a:t>
            </a:r>
            <a:r>
              <a:rPr lang="fr-FR" b="1" dirty="0" err="1"/>
              <a:t>Ekiti</a:t>
            </a:r>
            <a:r>
              <a:rPr lang="fr-FR" b="1" dirty="0"/>
              <a:t> où ils possèdent une société nommée Mobile Truck </a:t>
            </a:r>
            <a:r>
              <a:rPr lang="fr-FR" b="1" dirty="0" err="1"/>
              <a:t>Technology</a:t>
            </a:r>
            <a:r>
              <a:rPr lang="fr-FR" b="1" dirty="0"/>
              <a:t> qui fournit actuellement de l’emploi à une nombre non négligeable de citoyens nigérians.</a:t>
            </a:r>
            <a:endParaRPr lang="fr-FR" dirty="0"/>
          </a:p>
        </p:txBody>
      </p:sp>
      <p:sp>
        <p:nvSpPr>
          <p:cNvPr id="8" name="AutoShape 6" descr="Résultat de recherche d'images pour &quot;Victor et Johnson Obasa&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4586" name="Picture 10" descr="Résultat de recherche d'images pour &quot;Victor et Johnson Obas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132" y="933640"/>
            <a:ext cx="1694303" cy="140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018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860612"/>
          </a:xfrm>
          <a:solidFill>
            <a:schemeClr val="accent2">
              <a:lumMod val="75000"/>
            </a:schemeClr>
          </a:solidFill>
        </p:spPr>
        <p:txBody>
          <a:bodyPr>
            <a:normAutofit fontScale="90000"/>
          </a:bodyPr>
          <a:lstStyle/>
          <a:p>
            <a:pPr algn="ctr"/>
            <a:r>
              <a:rPr lang="fr-CA" dirty="0" smtClean="0"/>
              <a:t>Le </a:t>
            </a:r>
            <a:r>
              <a:rPr lang="fr-CA" dirty="0" err="1" smtClean="0"/>
              <a:t>cardiopad</a:t>
            </a:r>
            <a:r>
              <a:rPr lang="fr-CA" dirty="0" smtClean="0"/>
              <a:t/>
            </a:r>
            <a:br>
              <a:rPr lang="fr-CA" dirty="0" smtClean="0"/>
            </a:br>
            <a:r>
              <a:rPr lang="fr-CA" dirty="0" smtClean="0"/>
              <a:t/>
            </a:r>
            <a:br>
              <a:rPr lang="fr-CA" dirty="0" smtClean="0"/>
            </a:br>
            <a:endParaRPr lang="fr-FR" dirty="0"/>
          </a:p>
        </p:txBody>
      </p:sp>
      <p:sp>
        <p:nvSpPr>
          <p:cNvPr id="3" name="Espace réservé du texte 2"/>
          <p:cNvSpPr>
            <a:spLocks noGrp="1"/>
          </p:cNvSpPr>
          <p:nvPr>
            <p:ph type="body" idx="1"/>
          </p:nvPr>
        </p:nvSpPr>
        <p:spPr>
          <a:xfrm>
            <a:off x="1371600" y="1707776"/>
            <a:ext cx="4443984" cy="2057399"/>
          </a:xfrm>
        </p:spPr>
        <p:txBody>
          <a:bodyPr/>
          <a:lstStyle/>
          <a:p>
            <a:pPr algn="ctr"/>
            <a:r>
              <a:rPr lang="fr-FR" sz="2000" b="1" dirty="0"/>
              <a:t>Arthur </a:t>
            </a:r>
            <a:r>
              <a:rPr lang="fr-FR" sz="2000" b="1" dirty="0" err="1" smtClean="0"/>
              <a:t>Zang</a:t>
            </a:r>
            <a:endParaRPr lang="fr-FR" sz="2000" b="1" dirty="0" smtClean="0"/>
          </a:p>
          <a:p>
            <a:pPr algn="ctr"/>
            <a:endParaRPr lang="fr-CA" sz="2000" dirty="0" smtClean="0"/>
          </a:p>
          <a:p>
            <a:pPr algn="ctr"/>
            <a:r>
              <a:rPr lang="fr-FR" sz="2000" dirty="0"/>
              <a:t>Arthur </a:t>
            </a:r>
            <a:r>
              <a:rPr lang="fr-FR" sz="2000" dirty="0" err="1"/>
              <a:t>Zang</a:t>
            </a:r>
            <a:r>
              <a:rPr lang="fr-FR" sz="2000" dirty="0"/>
              <a:t> est originaire du </a:t>
            </a:r>
            <a:r>
              <a:rPr lang="fr-FR" sz="2000" b="1" dirty="0"/>
              <a:t>Cameroun</a:t>
            </a:r>
            <a:r>
              <a:rPr lang="fr-FR" sz="2000" dirty="0"/>
              <a:t>. Il est le père du fameux </a:t>
            </a:r>
            <a:r>
              <a:rPr lang="fr-FR" sz="2000" b="1" dirty="0" err="1"/>
              <a:t>Cardiopad</a:t>
            </a:r>
            <a:r>
              <a:rPr lang="fr-FR" sz="2000" dirty="0"/>
              <a:t>, un appareil devenu incontournable dans le monde de la médecine, surtout en cardiologie.</a:t>
            </a:r>
            <a:endParaRPr lang="fr-CA" sz="2000" dirty="0" smtClean="0"/>
          </a:p>
        </p:txBody>
      </p:sp>
      <p:pic>
        <p:nvPicPr>
          <p:cNvPr id="8" name="Picture 2" descr="cardiopa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71600" y="4158012"/>
            <a:ext cx="4443413" cy="236688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p:cNvSpPr>
            <a:spLocks noGrp="1"/>
          </p:cNvSpPr>
          <p:nvPr>
            <p:ph sz="quarter" idx="4"/>
          </p:nvPr>
        </p:nvSpPr>
        <p:spPr>
          <a:xfrm>
            <a:off x="6525014" y="2124635"/>
            <a:ext cx="4443984" cy="3742765"/>
          </a:xfrm>
        </p:spPr>
        <p:txBody>
          <a:bodyPr>
            <a:normAutofit lnSpcReduction="10000"/>
          </a:bodyPr>
          <a:lstStyle/>
          <a:p>
            <a:r>
              <a:rPr lang="fr-FR" dirty="0"/>
              <a:t>C</a:t>
            </a:r>
            <a:r>
              <a:rPr lang="fr-FR" dirty="0" smtClean="0"/>
              <a:t>et </a:t>
            </a:r>
            <a:r>
              <a:rPr lang="fr-FR" dirty="0"/>
              <a:t>ingénieur a fabriqué une tablette spéciale avec un écran tactile qui a la capacité de faciliter les examens cardiaques. Mais ce qui rend particulier son appareil, c’est qu’on peut l’utiliser même pour des examens à effectuer dans un endroit éloigné. Ainsi, les résultats obtenus peuvent être envoyés directement grâce à un réseau sans fil, à des spécialistes ou des laboratoires afin de subir des analyses plus profondes.</a:t>
            </a:r>
          </a:p>
        </p:txBody>
      </p:sp>
    </p:spTree>
    <p:extLst>
      <p:ext uri="{BB962C8B-B14F-4D97-AF65-F5344CB8AC3E}">
        <p14:creationId xmlns:p14="http://schemas.microsoft.com/office/powerpoint/2010/main" val="371635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1021976"/>
          </a:xfrm>
          <a:solidFill>
            <a:schemeClr val="accent2">
              <a:lumMod val="75000"/>
            </a:schemeClr>
          </a:solidFill>
        </p:spPr>
        <p:txBody>
          <a:bodyPr/>
          <a:lstStyle/>
          <a:p>
            <a:pPr algn="ctr"/>
            <a:r>
              <a:rPr lang="fr-CA" dirty="0" smtClean="0"/>
              <a:t>Un aspirateur nettoyant de piscine</a:t>
            </a:r>
            <a:endParaRPr lang="fr-FR" dirty="0"/>
          </a:p>
        </p:txBody>
      </p:sp>
      <p:sp>
        <p:nvSpPr>
          <p:cNvPr id="3" name="Espace réservé du texte 2"/>
          <p:cNvSpPr>
            <a:spLocks noGrp="1"/>
          </p:cNvSpPr>
          <p:nvPr>
            <p:ph type="body" idx="1"/>
          </p:nvPr>
        </p:nvSpPr>
        <p:spPr>
          <a:xfrm>
            <a:off x="1202817" y="1976718"/>
            <a:ext cx="4520557" cy="1021914"/>
          </a:xfrm>
        </p:spPr>
        <p:txBody>
          <a:bodyPr/>
          <a:lstStyle/>
          <a:p>
            <a:pPr algn="ctr"/>
            <a:endParaRPr lang="fr-FR" b="1" dirty="0" smtClean="0"/>
          </a:p>
          <a:p>
            <a:pPr algn="ctr"/>
            <a:endParaRPr lang="fr-FR" b="1" dirty="0"/>
          </a:p>
          <a:p>
            <a:pPr algn="ctr"/>
            <a:r>
              <a:rPr lang="fr-FR" b="1" dirty="0" smtClean="0"/>
              <a:t>Ferdinand </a:t>
            </a:r>
            <a:r>
              <a:rPr lang="fr-FR" b="1" dirty="0" err="1"/>
              <a:t>Chauvier</a:t>
            </a:r>
            <a:endParaRPr lang="fr-FR" dirty="0"/>
          </a:p>
          <a:p>
            <a:endParaRPr lang="fr-FR" dirty="0"/>
          </a:p>
        </p:txBody>
      </p:sp>
      <p:sp>
        <p:nvSpPr>
          <p:cNvPr id="4" name="Espace réservé du contenu 3"/>
          <p:cNvSpPr>
            <a:spLocks noGrp="1"/>
          </p:cNvSpPr>
          <p:nvPr>
            <p:ph sz="half" idx="2"/>
          </p:nvPr>
        </p:nvSpPr>
        <p:spPr>
          <a:xfrm>
            <a:off x="2487706" y="7783077"/>
            <a:ext cx="4443984" cy="2562193"/>
          </a:xfrm>
        </p:spPr>
        <p:txBody>
          <a:bodyPr/>
          <a:lstStyle/>
          <a:p>
            <a:r>
              <a:rPr lang="fr-FR" b="1" dirty="0"/>
              <a:t> </a:t>
            </a:r>
            <a:endParaRPr lang="fr-FR" dirty="0"/>
          </a:p>
        </p:txBody>
      </p:sp>
      <p:sp>
        <p:nvSpPr>
          <p:cNvPr id="6" name="Espace réservé du contenu 5"/>
          <p:cNvSpPr>
            <a:spLocks noGrp="1"/>
          </p:cNvSpPr>
          <p:nvPr>
            <p:ph sz="quarter" idx="4"/>
          </p:nvPr>
        </p:nvSpPr>
        <p:spPr>
          <a:xfrm>
            <a:off x="6525014" y="2729753"/>
            <a:ext cx="4443984" cy="3137647"/>
          </a:xfrm>
        </p:spPr>
        <p:txBody>
          <a:bodyPr>
            <a:normAutofit lnSpcReduction="10000"/>
          </a:bodyPr>
          <a:lstStyle/>
          <a:p>
            <a:r>
              <a:rPr lang="fr-FR" dirty="0" smtClean="0"/>
              <a:t>Ingénieur </a:t>
            </a:r>
            <a:r>
              <a:rPr lang="fr-FR" dirty="0"/>
              <a:t>en hydraulique, Ferdinand </a:t>
            </a:r>
            <a:r>
              <a:rPr lang="fr-FR" dirty="0" err="1"/>
              <a:t>Chauvier</a:t>
            </a:r>
            <a:r>
              <a:rPr lang="fr-FR" dirty="0"/>
              <a:t> est le</a:t>
            </a:r>
            <a:r>
              <a:rPr lang="fr-FR" b="1" dirty="0"/>
              <a:t> Sud-Africain</a:t>
            </a:r>
            <a:r>
              <a:rPr lang="fr-FR" dirty="0"/>
              <a:t> père de</a:t>
            </a:r>
            <a:r>
              <a:rPr lang="fr-FR" b="1" dirty="0"/>
              <a:t> l’aspirateur nettoyant de piscine</a:t>
            </a:r>
            <a:r>
              <a:rPr lang="fr-FR" dirty="0" smtClean="0"/>
              <a:t>.</a:t>
            </a:r>
          </a:p>
          <a:p>
            <a:r>
              <a:rPr lang="fr-FR" dirty="0" smtClean="0"/>
              <a:t> </a:t>
            </a:r>
            <a:r>
              <a:rPr lang="fr-FR" dirty="0"/>
              <a:t>Cet aspirateur spécial permet d’aspirer automatiquement les saletés de la piscine en étant alimenté par le système de filtre du bassin. Cette invention est très utilisée en Afrique du Sud et également, exportée dans plusieurs pays à travers le monde.</a:t>
            </a:r>
          </a:p>
        </p:txBody>
      </p:sp>
      <p:pic>
        <p:nvPicPr>
          <p:cNvPr id="36866" name="Picture 2" descr="Pool clea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24" y="4214642"/>
            <a:ext cx="2191341" cy="21936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ésultat de recherche d'images pour &quot;Ferdinand Chauvi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329" y="2794909"/>
            <a:ext cx="1385047" cy="1091657"/>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Résultat de recherche d'images pour &quot;Ferdinand Chauvie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065" y="4214642"/>
            <a:ext cx="2461641" cy="219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18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1116106"/>
          </a:xfrm>
          <a:solidFill>
            <a:schemeClr val="accent2">
              <a:lumMod val="75000"/>
            </a:schemeClr>
          </a:solidFill>
        </p:spPr>
        <p:txBody>
          <a:bodyPr/>
          <a:lstStyle/>
          <a:p>
            <a:pPr algn="ctr"/>
            <a:r>
              <a:rPr lang="fr-CA" dirty="0" smtClean="0"/>
              <a:t>La colle de </a:t>
            </a:r>
            <a:r>
              <a:rPr lang="fr-CA" dirty="0"/>
              <a:t>G</a:t>
            </a:r>
            <a:r>
              <a:rPr lang="fr-CA" dirty="0" smtClean="0"/>
              <a:t>eorge </a:t>
            </a:r>
            <a:r>
              <a:rPr lang="fr-CA" dirty="0" err="1" smtClean="0"/>
              <a:t>Pratley</a:t>
            </a:r>
            <a:endParaRPr lang="fr-FR" dirty="0"/>
          </a:p>
        </p:txBody>
      </p:sp>
      <p:sp>
        <p:nvSpPr>
          <p:cNvPr id="3" name="Espace réservé du texte 2"/>
          <p:cNvSpPr>
            <a:spLocks noGrp="1"/>
          </p:cNvSpPr>
          <p:nvPr>
            <p:ph type="body" idx="1"/>
          </p:nvPr>
        </p:nvSpPr>
        <p:spPr/>
        <p:txBody>
          <a:bodyPr/>
          <a:lstStyle/>
          <a:p>
            <a:pPr algn="ctr"/>
            <a:r>
              <a:rPr lang="fr-FR" b="1" dirty="0"/>
              <a:t>George </a:t>
            </a:r>
            <a:r>
              <a:rPr lang="fr-FR" b="1" dirty="0" err="1"/>
              <a:t>Pratley</a:t>
            </a:r>
            <a:endParaRPr lang="fr-FR" dirty="0"/>
          </a:p>
          <a:p>
            <a:endParaRPr lang="fr-FR" dirty="0"/>
          </a:p>
        </p:txBody>
      </p:sp>
      <p:sp>
        <p:nvSpPr>
          <p:cNvPr id="6" name="Espace réservé du contenu 5"/>
          <p:cNvSpPr>
            <a:spLocks noGrp="1"/>
          </p:cNvSpPr>
          <p:nvPr>
            <p:ph sz="quarter" idx="4"/>
          </p:nvPr>
        </p:nvSpPr>
        <p:spPr>
          <a:xfrm>
            <a:off x="6525014" y="2702859"/>
            <a:ext cx="4443984" cy="3482788"/>
          </a:xfrm>
        </p:spPr>
        <p:txBody>
          <a:bodyPr/>
          <a:lstStyle/>
          <a:p>
            <a:r>
              <a:rPr lang="fr-FR" dirty="0"/>
              <a:t>George </a:t>
            </a:r>
            <a:r>
              <a:rPr lang="fr-FR" dirty="0" err="1"/>
              <a:t>Pratley</a:t>
            </a:r>
            <a:r>
              <a:rPr lang="fr-FR" dirty="0"/>
              <a:t> a inventé </a:t>
            </a:r>
            <a:r>
              <a:rPr lang="fr-FR" b="1" dirty="0"/>
              <a:t>une colle</a:t>
            </a:r>
            <a:r>
              <a:rPr lang="fr-FR" dirty="0"/>
              <a:t> qui a déjà voyagé sur la lune. Ce </a:t>
            </a:r>
            <a:r>
              <a:rPr lang="fr-FR" b="1" dirty="0"/>
              <a:t>Sud-Africain</a:t>
            </a:r>
            <a:r>
              <a:rPr lang="fr-FR" dirty="0"/>
              <a:t> a permis à l’équipage d’Apollo XI, en 1969, de recoller les morceaux de leurs navettes et de revenir sur terre, avec la colle </a:t>
            </a:r>
            <a:r>
              <a:rPr lang="fr-FR" dirty="0" err="1"/>
              <a:t>Pratley</a:t>
            </a:r>
            <a:r>
              <a:rPr lang="fr-FR" dirty="0"/>
              <a:t>. Par cet exploit, cette colle Sud-Africaine a eu un succès à travers le monde.</a:t>
            </a:r>
          </a:p>
        </p:txBody>
      </p:sp>
      <p:pic>
        <p:nvPicPr>
          <p:cNvPr id="35842" name="Picture 2" descr="Pratley Putt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52459" y="3305175"/>
            <a:ext cx="3881694" cy="288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87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La table à repasser</a:t>
            </a:r>
            <a:br>
              <a:rPr lang="fr-CA" dirty="0" smtClean="0"/>
            </a:br>
            <a:r>
              <a:rPr lang="fr-CA" dirty="0" smtClean="0"/>
              <a:t>No de brevet : 473653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Boone Sarah</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  26 avril 1892</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4338" name="Picture 2" descr="Résultat de recherche d'images pour &quot;Boone Sarah&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64024" y="3333941"/>
            <a:ext cx="4478409" cy="325511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ésultat de recherche d'images pour &quot;table à repasser, de Boone Sarah&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5013" y="3966882"/>
            <a:ext cx="3089633" cy="262217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Résultat de recherche d'images pour &quot;table à repasser, de Boone Sara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905" y="4303059"/>
            <a:ext cx="2182251" cy="218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273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860612"/>
          </a:xfrm>
          <a:solidFill>
            <a:schemeClr val="accent2">
              <a:lumMod val="75000"/>
            </a:schemeClr>
          </a:solidFill>
        </p:spPr>
        <p:txBody>
          <a:bodyPr>
            <a:normAutofit fontScale="90000"/>
          </a:bodyPr>
          <a:lstStyle/>
          <a:p>
            <a:pPr algn="ctr"/>
            <a:r>
              <a:rPr lang="fr-CA" dirty="0" smtClean="0"/>
              <a:t>Le scanner</a:t>
            </a:r>
            <a:br>
              <a:rPr lang="fr-CA" dirty="0" smtClean="0"/>
            </a:br>
            <a:r>
              <a:rPr lang="fr-CA" dirty="0" smtClean="0"/>
              <a:t/>
            </a:r>
            <a:br>
              <a:rPr lang="fr-CA" dirty="0" smtClean="0"/>
            </a:br>
            <a:endParaRPr lang="fr-FR" dirty="0"/>
          </a:p>
        </p:txBody>
      </p:sp>
      <p:sp>
        <p:nvSpPr>
          <p:cNvPr id="3" name="Espace réservé du texte 2"/>
          <p:cNvSpPr>
            <a:spLocks noGrp="1"/>
          </p:cNvSpPr>
          <p:nvPr>
            <p:ph type="body" idx="1"/>
          </p:nvPr>
        </p:nvSpPr>
        <p:spPr>
          <a:xfrm>
            <a:off x="1371601" y="2100614"/>
            <a:ext cx="4343400" cy="1204594"/>
          </a:xfrm>
        </p:spPr>
        <p:txBody>
          <a:bodyPr/>
          <a:lstStyle/>
          <a:p>
            <a:pPr algn="ctr"/>
            <a:r>
              <a:rPr lang="fr-FR" b="1" dirty="0"/>
              <a:t>Allan </a:t>
            </a:r>
            <a:r>
              <a:rPr lang="fr-FR" b="1" dirty="0" err="1"/>
              <a:t>McLeod</a:t>
            </a:r>
            <a:r>
              <a:rPr lang="fr-FR" b="1" dirty="0"/>
              <a:t> Cormack</a:t>
            </a:r>
            <a:endParaRPr lang="fr-FR" dirty="0"/>
          </a:p>
          <a:p>
            <a:pPr algn="ctr"/>
            <a:endParaRPr lang="fr-FR" sz="2000" b="1" dirty="0" smtClean="0"/>
          </a:p>
        </p:txBody>
      </p:sp>
      <p:pic>
        <p:nvPicPr>
          <p:cNvPr id="31746" name="Picture 2" descr="sc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4518212"/>
            <a:ext cx="4491318" cy="200668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p:cNvSpPr>
            <a:spLocks noGrp="1"/>
          </p:cNvSpPr>
          <p:nvPr>
            <p:ph sz="quarter" idx="4"/>
          </p:nvPr>
        </p:nvSpPr>
        <p:spPr>
          <a:xfrm>
            <a:off x="6812352" y="3305207"/>
            <a:ext cx="4156646" cy="3219692"/>
          </a:xfrm>
        </p:spPr>
        <p:txBody>
          <a:bodyPr>
            <a:normAutofit lnSpcReduction="10000"/>
          </a:bodyPr>
          <a:lstStyle/>
          <a:p>
            <a:r>
              <a:rPr lang="fr-FR" b="1" dirty="0"/>
              <a:t>le scanner</a:t>
            </a:r>
            <a:r>
              <a:rPr lang="fr-FR" dirty="0"/>
              <a:t> est l’ingénieux travail du physicien Allan </a:t>
            </a:r>
            <a:r>
              <a:rPr lang="fr-FR" dirty="0" err="1"/>
              <a:t>McLeod</a:t>
            </a:r>
            <a:r>
              <a:rPr lang="fr-FR" dirty="0"/>
              <a:t> Cormack, originaire d’</a:t>
            </a:r>
            <a:r>
              <a:rPr lang="fr-FR" b="1" dirty="0"/>
              <a:t>Afrique du Sud</a:t>
            </a:r>
            <a:r>
              <a:rPr lang="fr-FR" dirty="0"/>
              <a:t>. Avant sa construction, le physicien avait fait une étude sur les probabilités de développement d’une section radiologique dans le système biologique. Ce qui lui permettra de définir des théories et des bases sur la construction du scanner </a:t>
            </a:r>
            <a:r>
              <a:rPr lang="fr-FR" dirty="0" smtClean="0"/>
              <a:t>CT.</a:t>
            </a:r>
            <a:endParaRPr lang="fr-FR" dirty="0"/>
          </a:p>
        </p:txBody>
      </p:sp>
      <p:pic>
        <p:nvPicPr>
          <p:cNvPr id="31748" name="Picture 4" descr="Résultat de recherche d'images pour &quot;Allan MacLeod Cormack&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973836" y="3184183"/>
            <a:ext cx="1286848" cy="103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68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228600"/>
            <a:ext cx="9601200" cy="2393576"/>
          </a:xfrm>
          <a:solidFill>
            <a:schemeClr val="accent2">
              <a:lumMod val="75000"/>
            </a:schemeClr>
          </a:solidFill>
        </p:spPr>
        <p:txBody>
          <a:bodyPr>
            <a:normAutofit/>
          </a:bodyPr>
          <a:lstStyle/>
          <a:p>
            <a:pPr algn="ctr"/>
            <a:r>
              <a:rPr lang="fr-FR" dirty="0" smtClean="0">
                <a:solidFill>
                  <a:schemeClr val="tx1"/>
                </a:solidFill>
              </a:rPr>
              <a:t>La sonde </a:t>
            </a:r>
            <a:r>
              <a:rPr lang="fr-FR" dirty="0" err="1" smtClean="0">
                <a:solidFill>
                  <a:schemeClr val="tx1"/>
                </a:solidFill>
              </a:rPr>
              <a:t>laserphaco</a:t>
            </a:r>
            <a:r>
              <a:rPr lang="fr-FR" dirty="0" smtClean="0">
                <a:solidFill>
                  <a:schemeClr val="tx1"/>
                </a:solidFill>
              </a:rPr>
              <a:t> de la cataracte </a:t>
            </a:r>
            <a:br>
              <a:rPr lang="fr-FR" dirty="0" smtClean="0">
                <a:solidFill>
                  <a:schemeClr val="tx1"/>
                </a:solidFill>
              </a:rPr>
            </a:br>
            <a:r>
              <a:rPr lang="fr-FR" dirty="0" smtClean="0">
                <a:solidFill>
                  <a:schemeClr val="tx1"/>
                </a:solidFill>
              </a:rPr>
              <a:t> </a:t>
            </a:r>
            <a:r>
              <a:rPr lang="fr-FR" sz="3200" b="1" dirty="0">
                <a:solidFill>
                  <a:schemeClr val="tx1"/>
                </a:solidFill>
              </a:rPr>
              <a:t>U</a:t>
            </a:r>
            <a:r>
              <a:rPr lang="fr-FR" sz="3200" b="1" dirty="0" smtClean="0">
                <a:solidFill>
                  <a:schemeClr val="tx1"/>
                </a:solidFill>
              </a:rPr>
              <a:t>ne </a:t>
            </a:r>
            <a:r>
              <a:rPr lang="fr-FR" sz="3200" b="1" dirty="0">
                <a:solidFill>
                  <a:schemeClr val="tx1"/>
                </a:solidFill>
              </a:rPr>
              <a:t>technique d'opération de la </a:t>
            </a:r>
            <a:r>
              <a:rPr lang="fr-FR" sz="3200" b="1" dirty="0">
                <a:solidFill>
                  <a:srgbClr val="FF0000"/>
                </a:solidFill>
                <a:hlinkClick r:id="rId2" tooltip="Cataracte (maladie)"/>
              </a:rPr>
              <a:t>cataracte</a:t>
            </a:r>
            <a:r>
              <a:rPr lang="fr-FR" sz="3200" b="1" dirty="0">
                <a:solidFill>
                  <a:schemeClr val="tx1"/>
                </a:solidFill>
              </a:rPr>
              <a:t> par </a:t>
            </a:r>
            <a:r>
              <a:rPr lang="fr-FR" sz="3200" b="1" dirty="0">
                <a:solidFill>
                  <a:schemeClr val="tx1"/>
                </a:solidFill>
                <a:hlinkClick r:id="rId3" tooltip="Laser"/>
              </a:rPr>
              <a:t>rayon laser</a:t>
            </a:r>
            <a:r>
              <a:rPr lang="fr-FR" sz="3200" b="1" dirty="0">
                <a:solidFill>
                  <a:schemeClr val="tx1"/>
                </a:solidFill>
              </a:rPr>
              <a:t> utilisée dans le monde </a:t>
            </a:r>
            <a:r>
              <a:rPr lang="fr-FR" sz="3200" b="1" dirty="0" smtClean="0">
                <a:solidFill>
                  <a:schemeClr val="tx1"/>
                </a:solidFill>
              </a:rPr>
              <a:t>entier</a:t>
            </a:r>
            <a:endParaRPr lang="fr-FR" sz="3100" dirty="0">
              <a:solidFill>
                <a:schemeClr val="tx1"/>
              </a:solidFill>
            </a:endParaRPr>
          </a:p>
        </p:txBody>
      </p:sp>
      <p:sp>
        <p:nvSpPr>
          <p:cNvPr id="3" name="Espace réservé du texte 2"/>
          <p:cNvSpPr>
            <a:spLocks noGrp="1"/>
          </p:cNvSpPr>
          <p:nvPr>
            <p:ph type="body" idx="1"/>
          </p:nvPr>
        </p:nvSpPr>
        <p:spPr/>
        <p:txBody>
          <a:bodyPr/>
          <a:lstStyle/>
          <a:p>
            <a:pPr algn="ctr"/>
            <a:r>
              <a:rPr lang="fr-FR" b="1" dirty="0"/>
              <a:t>Patricia </a:t>
            </a:r>
            <a:r>
              <a:rPr lang="fr-FR" b="1" dirty="0" err="1"/>
              <a:t>Era</a:t>
            </a:r>
            <a:r>
              <a:rPr lang="fr-FR" b="1" dirty="0"/>
              <a:t> Bath</a:t>
            </a:r>
            <a:endParaRPr lang="fr-FR" dirty="0"/>
          </a:p>
        </p:txBody>
      </p:sp>
      <p:pic>
        <p:nvPicPr>
          <p:cNvPr id="21506" name="Picture 2" descr="Patriciabath.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53988" y="3305175"/>
            <a:ext cx="3805518" cy="320320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Résultat de recherche d'images pour &quot;La sonde laserphaco de la cataracte&quot;"/>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576901" y="3305175"/>
            <a:ext cx="4490028" cy="32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5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655064"/>
          </a:xfrm>
          <a:solidFill>
            <a:schemeClr val="accent2">
              <a:lumMod val="75000"/>
            </a:schemeClr>
          </a:solidFill>
        </p:spPr>
        <p:txBody>
          <a:bodyPr>
            <a:normAutofit fontScale="90000"/>
          </a:bodyPr>
          <a:lstStyle/>
          <a:p>
            <a:pPr algn="ctr"/>
            <a:r>
              <a:rPr lang="fr-CA" dirty="0"/>
              <a:t>Le téléphone cellulaire</a:t>
            </a:r>
            <a:r>
              <a:rPr lang="fr-CA" dirty="0" smtClean="0"/>
              <a:t/>
            </a:r>
            <a:br>
              <a:rPr lang="fr-CA" dirty="0" smtClean="0"/>
            </a:br>
            <a:r>
              <a:rPr lang="fr-CA" dirty="0" smtClean="0"/>
              <a:t>No de brevet : </a:t>
            </a:r>
            <a:r>
              <a:rPr lang="fr-CA" dirty="0"/>
              <a:t> 3591860</a:t>
            </a:r>
            <a:r>
              <a:rPr lang="fr-FR" dirty="0"/>
              <a:t/>
            </a:r>
            <a:br>
              <a:rPr lang="fr-FR" dirty="0"/>
            </a:br>
            <a:r>
              <a:rPr lang="fr-CA" dirty="0" smtClean="0"/>
              <a:t/>
            </a:r>
            <a:br>
              <a:rPr lang="fr-CA" dirty="0" smtClean="0"/>
            </a:br>
            <a:endParaRPr lang="fr-FR" dirty="0"/>
          </a:p>
        </p:txBody>
      </p:sp>
      <p:sp>
        <p:nvSpPr>
          <p:cNvPr id="5" name="Espace réservé du texte 4"/>
          <p:cNvSpPr>
            <a:spLocks noGrp="1"/>
          </p:cNvSpPr>
          <p:nvPr>
            <p:ph type="body" sz="quarter" idx="3"/>
          </p:nvPr>
        </p:nvSpPr>
        <p:spPr>
          <a:xfrm>
            <a:off x="6525014" y="2728452"/>
            <a:ext cx="5052002" cy="840386"/>
          </a:xfrm>
          <a:solidFill>
            <a:schemeClr val="bg1">
              <a:lumMod val="85000"/>
            </a:schemeClr>
          </a:solidFill>
        </p:spPr>
        <p:txBody>
          <a:bodyPr/>
          <a:lstStyle/>
          <a:p>
            <a:pPr algn="ctr"/>
            <a:endParaRPr lang="fr-CA" b="1" dirty="0" smtClean="0"/>
          </a:p>
          <a:p>
            <a:pPr algn="ctr"/>
            <a:endParaRPr lang="fr-CA" b="1" dirty="0"/>
          </a:p>
          <a:p>
            <a:pPr algn="ctr"/>
            <a:endParaRPr lang="fr-CA" b="1" dirty="0" smtClean="0"/>
          </a:p>
          <a:p>
            <a:pPr algn="ctr"/>
            <a:endParaRPr lang="fr-CA" b="1" dirty="0"/>
          </a:p>
          <a:p>
            <a:pPr algn="ctr"/>
            <a:r>
              <a:rPr lang="fr-CA" b="1" dirty="0" smtClean="0"/>
              <a:t>Date de l’invention </a:t>
            </a:r>
          </a:p>
          <a:p>
            <a:pPr algn="ctr"/>
            <a:r>
              <a:rPr lang="fr-CA" b="1" dirty="0" smtClean="0"/>
              <a:t>  6 juillet 1971</a:t>
            </a:r>
            <a:endParaRPr lang="fr-FR" b="1" dirty="0"/>
          </a:p>
        </p:txBody>
      </p:sp>
      <p:sp>
        <p:nvSpPr>
          <p:cNvPr id="6" name="AutoShape 4" descr="Résultat de recherche d'images pour &quot;masque à gaz et garret morg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6" descr="Résultat de recherche d'images pour &quot;masque à gaz et garret morga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314" name="Picture 2" descr="https://patentimages.storage.googleapis.com/a3/64/6e/04ba25e912f6a0/US639290-drawings-page-1.pn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622156" y="4403407"/>
            <a:ext cx="249937" cy="365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ésultat de recherche d'images pour &quot;henri samson : inventeur&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76040" y="2728452"/>
            <a:ext cx="4879751" cy="35880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777318" y="4114799"/>
            <a:ext cx="2837329" cy="1200329"/>
          </a:xfrm>
          <a:prstGeom prst="rect">
            <a:avLst/>
          </a:prstGeom>
        </p:spPr>
        <p:txBody>
          <a:bodyPr wrap="square">
            <a:spAutoFit/>
          </a:bodyPr>
          <a:lstStyle/>
          <a:p>
            <a:pPr algn="ctr"/>
            <a:r>
              <a:rPr lang="fr-CA" b="1" dirty="0"/>
              <a:t>Co-inventeur </a:t>
            </a:r>
            <a:r>
              <a:rPr lang="fr-CA" b="1" dirty="0" smtClean="0"/>
              <a:t>de </a:t>
            </a:r>
            <a:r>
              <a:rPr lang="fr-FR" b="1" dirty="0"/>
              <a:t>la cellule électrique gamma, brevetée en 1971 .</a:t>
            </a:r>
          </a:p>
          <a:p>
            <a:pPr algn="ctr"/>
            <a:endParaRPr lang="fr-FR" b="1" dirty="0"/>
          </a:p>
        </p:txBody>
      </p:sp>
      <p:pic>
        <p:nvPicPr>
          <p:cNvPr id="26626" name="Picture 2" descr="Résultat de recherche d'images pour &quot;telephone cellulaire de samps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7719" y="3729797"/>
            <a:ext cx="1553170" cy="218008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Résultat de recherche d'images pour &quot;telephone cellulaire de sampso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9416" y="5057776"/>
            <a:ext cx="972740" cy="125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4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470647"/>
            <a:ext cx="10414422" cy="1701053"/>
          </a:xfrm>
          <a:solidFill>
            <a:schemeClr val="accent2">
              <a:lumMod val="75000"/>
            </a:schemeClr>
          </a:solidFill>
        </p:spPr>
        <p:txBody>
          <a:bodyPr>
            <a:normAutofit fontScale="90000"/>
          </a:bodyPr>
          <a:lstStyle/>
          <a:p>
            <a:pPr algn="ctr"/>
            <a:r>
              <a:rPr lang="fr-CA" dirty="0" smtClean="0"/>
              <a:t>La poussette réversible ( landau)</a:t>
            </a:r>
            <a:br>
              <a:rPr lang="fr-CA" dirty="0" smtClean="0"/>
            </a:br>
            <a:r>
              <a:rPr lang="fr-CA" dirty="0" smtClean="0"/>
              <a:t>No de brevet : 405599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Richardson William H.</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18 juin 1889</a:t>
            </a:r>
            <a:endParaRPr lang="fr-FR" b="1" dirty="0"/>
          </a:p>
        </p:txBody>
      </p:sp>
      <p:sp>
        <p:nvSpPr>
          <p:cNvPr id="7" name="AutoShape 4" descr="Résultat de recherche d'images pour &quot;Mc Coy E, moteur locomotiv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Mc Coy E, moteur locomotiv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e recherche d'images pour &quot;Mc Coy E, moteur locomotiv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Espace réservé du contenu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31259" y="3333940"/>
            <a:ext cx="4316506" cy="352406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Résultat de recherche d'images pour &quot;un landau réversible&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465828" y="3355056"/>
            <a:ext cx="1949823" cy="1740914"/>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Résultat de recherche d'images pour &quot;William H. Richardson et le landau réversib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014" y="3561988"/>
            <a:ext cx="2820692" cy="3067964"/>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Résultat de recherche d'images pour &quot;William H. Richardson et le landau réversibl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256" y="5225423"/>
            <a:ext cx="1484966" cy="140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42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470647"/>
            <a:ext cx="10414422" cy="1701053"/>
          </a:xfrm>
          <a:solidFill>
            <a:schemeClr val="accent2">
              <a:lumMod val="75000"/>
            </a:schemeClr>
          </a:solidFill>
        </p:spPr>
        <p:txBody>
          <a:bodyPr>
            <a:normAutofit fontScale="90000"/>
          </a:bodyPr>
          <a:lstStyle/>
          <a:p>
            <a:pPr algn="ctr"/>
            <a:r>
              <a:rPr lang="fr-CA" dirty="0" smtClean="0"/>
              <a:t>Le lubrificateur automatique de moteur de locomotive</a:t>
            </a:r>
            <a:br>
              <a:rPr lang="fr-CA" dirty="0" smtClean="0"/>
            </a:br>
            <a:r>
              <a:rPr lang="fr-CA" dirty="0" smtClean="0"/>
              <a:t>No de brevet : 150876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err="1" smtClean="0"/>
              <a:t>McCoy</a:t>
            </a:r>
            <a:r>
              <a:rPr lang="fr-CA" dirty="0" smtClean="0"/>
              <a:t> </a:t>
            </a:r>
            <a:r>
              <a:rPr lang="fr-CA" dirty="0" err="1" smtClean="0"/>
              <a:t>Elijah</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20 janvier 1874</a:t>
            </a:r>
            <a:endParaRPr lang="fr-FR" b="1" dirty="0"/>
          </a:p>
        </p:txBody>
      </p:sp>
      <p:pic>
        <p:nvPicPr>
          <p:cNvPr id="17410" name="Picture 2" descr="Résultat de recherche d'images pour &quot;Mc Coy E, inventeur  arroseur de pelouse&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482518" y="3442447"/>
            <a:ext cx="3939989" cy="341555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Résultat de recherche d'images pour &quot;Mc Coy E, moteur locomotiv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Mc Coy E, moteur locomotiv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e recherche d'images pour &quot;Mc Coy E, moteur locomotive&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e recherche d'images pour &quot;Mc Coy E, moteur locomotive&quot;"/>
          <p:cNvSpPr>
            <a:spLocks noGrp="1" noChangeAspect="1" noChangeArrowheads="1"/>
          </p:cNvSpPr>
          <p:nvPr>
            <p:ph sz="quarter" idx="4"/>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8444" name="Picture 12" descr="Résultat de recherche d'images pour &quot;Mc Coy E, moteur locomotiv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014" y="3333940"/>
            <a:ext cx="5052001" cy="316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5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La tondeuse à gazon</a:t>
            </a:r>
            <a:br>
              <a:rPr lang="fr-CA" dirty="0" smtClean="0"/>
            </a:br>
            <a:r>
              <a:rPr lang="fr-CA" dirty="0" smtClean="0"/>
              <a:t>No de brevet : 624749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err="1" smtClean="0"/>
              <a:t>Burr</a:t>
            </a:r>
            <a:r>
              <a:rPr lang="fr-CA" dirty="0" smtClean="0"/>
              <a:t> John  Albert</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9 mai 1899</a:t>
            </a:r>
            <a:endParaRPr lang="fr-FR" b="1" dirty="0"/>
          </a:p>
        </p:txBody>
      </p:sp>
      <p:pic>
        <p:nvPicPr>
          <p:cNvPr id="15362" name="Picture 2" descr="Résultat de recherche d'images pour &quot;Burr J . A. inventeur&quot;"/>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525015" y="3305175"/>
            <a:ext cx="3156868" cy="328388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Résultat de recherche d'images pour &quot;Burr J . A. inventeur&quo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162594" y="3468687"/>
            <a:ext cx="4458277" cy="312037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Résultat de recherche d'images pour &quot;Burr J . A. inventeur&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6695" y="4109842"/>
            <a:ext cx="1720322" cy="183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3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4" y="685800"/>
            <a:ext cx="10414422" cy="1485900"/>
          </a:xfrm>
          <a:solidFill>
            <a:schemeClr val="accent2">
              <a:lumMod val="75000"/>
            </a:schemeClr>
          </a:solidFill>
        </p:spPr>
        <p:txBody>
          <a:bodyPr>
            <a:normAutofit fontScale="90000"/>
          </a:bodyPr>
          <a:lstStyle/>
          <a:p>
            <a:pPr algn="ctr"/>
            <a:r>
              <a:rPr lang="fr-CA" dirty="0" smtClean="0"/>
              <a:t>Les feux de signalisation</a:t>
            </a:r>
            <a:br>
              <a:rPr lang="fr-CA" dirty="0" smtClean="0"/>
            </a:br>
            <a:r>
              <a:rPr lang="fr-CA" dirty="0" smtClean="0"/>
              <a:t>No de brevet : 1475024 </a:t>
            </a:r>
            <a:br>
              <a:rPr lang="fr-CA" dirty="0" smtClean="0"/>
            </a:br>
            <a:endParaRPr lang="fr-FR" dirty="0"/>
          </a:p>
        </p:txBody>
      </p:sp>
      <p:sp>
        <p:nvSpPr>
          <p:cNvPr id="3" name="Espace réservé du texte 2"/>
          <p:cNvSpPr>
            <a:spLocks noGrp="1"/>
          </p:cNvSpPr>
          <p:nvPr>
            <p:ph type="body" idx="1"/>
          </p:nvPr>
        </p:nvSpPr>
        <p:spPr>
          <a:xfrm>
            <a:off x="1162594" y="2340864"/>
            <a:ext cx="4579839" cy="823912"/>
          </a:xfrm>
          <a:solidFill>
            <a:schemeClr val="bg1">
              <a:lumMod val="85000"/>
            </a:schemeClr>
          </a:solidFill>
        </p:spPr>
        <p:txBody>
          <a:bodyPr/>
          <a:lstStyle/>
          <a:p>
            <a:pPr algn="ctr"/>
            <a:r>
              <a:rPr lang="fr-CA" dirty="0" smtClean="0"/>
              <a:t>Morgan , Garrett Augustus</a:t>
            </a:r>
            <a:endParaRPr lang="fr-FR" dirty="0"/>
          </a:p>
        </p:txBody>
      </p:sp>
      <p:sp>
        <p:nvSpPr>
          <p:cNvPr id="5" name="Espace réservé du texte 4"/>
          <p:cNvSpPr>
            <a:spLocks noGrp="1"/>
          </p:cNvSpPr>
          <p:nvPr>
            <p:ph type="body" sz="quarter" idx="3"/>
          </p:nvPr>
        </p:nvSpPr>
        <p:spPr>
          <a:xfrm>
            <a:off x="6525014" y="2340864"/>
            <a:ext cx="5052002" cy="823912"/>
          </a:xfrm>
          <a:solidFill>
            <a:schemeClr val="bg1">
              <a:lumMod val="85000"/>
            </a:schemeClr>
          </a:solidFill>
        </p:spPr>
        <p:txBody>
          <a:bodyPr/>
          <a:lstStyle/>
          <a:p>
            <a:pPr algn="ctr"/>
            <a:r>
              <a:rPr lang="fr-CA" b="1" dirty="0" smtClean="0"/>
              <a:t>Date de l’invention </a:t>
            </a:r>
          </a:p>
          <a:p>
            <a:pPr algn="ctr"/>
            <a:r>
              <a:rPr lang="fr-CA" b="1" dirty="0" smtClean="0"/>
              <a:t>20 novembre 1923</a:t>
            </a:r>
            <a:endParaRPr lang="fr-FR" b="1" dirty="0"/>
          </a:p>
        </p:txBody>
      </p:sp>
      <p:pic>
        <p:nvPicPr>
          <p:cNvPr id="7" name="Picture 6" descr="Résultat de recherche d'images pour &quot;les feux de circulation et garret morgan&quo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62593" y="3298506"/>
            <a:ext cx="4579839" cy="35594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ésultat de recherche d'images pour &quot;les feux de circulation et garret morgan&quo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25014" y="3435531"/>
            <a:ext cx="2579797" cy="289995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ésultat de recherche d'images pour &quot;les feux de circulation et garret morga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594" y="3435531"/>
            <a:ext cx="2330422" cy="275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8625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EFA8397059AD4CA3FD151527B62C53" ma:contentTypeVersion="5" ma:contentTypeDescription="Crée un document." ma:contentTypeScope="" ma:versionID="a21ab020673ce8ebaecd76ea3910f28d">
  <xsd:schema xmlns:xsd="http://www.w3.org/2001/XMLSchema" xmlns:xs="http://www.w3.org/2001/XMLSchema" xmlns:p="http://schemas.microsoft.com/office/2006/metadata/properties" xmlns:ns3="fab28107-d13b-4481-9355-61c2f2d8ef43" targetNamespace="http://schemas.microsoft.com/office/2006/metadata/properties" ma:root="true" ma:fieldsID="4757b4823f6ed11128296c3281149c36" ns3:_="">
    <xsd:import namespace="fab28107-d13b-4481-9355-61c2f2d8ef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28107-d13b-4481-9355-61c2f2d8e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59D68F-D284-4D52-B0C3-31AEAB12F097}">
  <ds:schemaRefs>
    <ds:schemaRef ds:uri="http://schemas.microsoft.com/sharepoint/v3/contenttype/forms"/>
  </ds:schemaRefs>
</ds:datastoreItem>
</file>

<file path=customXml/itemProps2.xml><?xml version="1.0" encoding="utf-8"?>
<ds:datastoreItem xmlns:ds="http://schemas.openxmlformats.org/officeDocument/2006/customXml" ds:itemID="{2B43712E-3A63-4DE3-BBED-DD56B12800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28107-d13b-4481-9355-61c2f2d8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D0602A-B1B0-4526-AE5B-95993DB562E3}">
  <ds:schemaRefs>
    <ds:schemaRef ds:uri="http://purl.org/dc/elements/1.1/"/>
    <ds:schemaRef ds:uri="http://schemas.microsoft.com/office/2006/metadata/properties"/>
    <ds:schemaRef ds:uri="http://schemas.microsoft.com/office/2006/documentManagement/types"/>
    <ds:schemaRef ds:uri="fab28107-d13b-4481-9355-61c2f2d8ef4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TM10001105[[fn=Rogner]]</Template>
  <TotalTime>11633</TotalTime>
  <Words>892</Words>
  <Application>Microsoft Office PowerPoint</Application>
  <PresentationFormat>Personnalisé</PresentationFormat>
  <Paragraphs>134</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Crop</vt:lpstr>
      <vt:lpstr>Mois de l'histoire des noirs</vt:lpstr>
      <vt:lpstr>Inventeurs Noirs</vt:lpstr>
      <vt:lpstr>La table à repasser No de brevet : 473653  </vt:lpstr>
      <vt:lpstr>La sonde laserphaco de la cataracte   Une technique d'opération de la cataracte par rayon laser utilisée dans le monde entier</vt:lpstr>
      <vt:lpstr>Le téléphone cellulaire No de brevet :  3591860  </vt:lpstr>
      <vt:lpstr>La poussette réversible ( landau) No de brevet : 405599  </vt:lpstr>
      <vt:lpstr>Le lubrificateur automatique de moteur de locomotive No de brevet : 150876  </vt:lpstr>
      <vt:lpstr>La tondeuse à gazon No de brevet : 624749  </vt:lpstr>
      <vt:lpstr>Les feux de signalisation No de brevet : 1475024  </vt:lpstr>
      <vt:lpstr>Le réfrigérateur No de brevet : 455891  </vt:lpstr>
      <vt:lpstr>L’amélioration de la lampe électrique à incandescence ( le filament de carbone) No de brevet : 247097  </vt:lpstr>
      <vt:lpstr>Le stylo à encre No de brevet : 419065 </vt:lpstr>
      <vt:lpstr>Le train électrique No de brevet : 519291 </vt:lpstr>
      <vt:lpstr>Le masque à gaz No de brevet : S/O  </vt:lpstr>
      <vt:lpstr>L’ascenseur électrique dans une maison Son innovation est dans le mécanisme d’ouverture et de fermeture des portes d’ascenseur.  No de brevet : 371207  </vt:lpstr>
      <vt:lpstr>Les manèges pour divertissement No de brevet : 639692 </vt:lpstr>
      <vt:lpstr>Le transmetteur téléphonique No de brevet : 308176 </vt:lpstr>
      <vt:lpstr>Le tunnel pour train électrique No de brevet : 386282 </vt:lpstr>
      <vt:lpstr>La télégraphie de chemin de fer No de brevet : 386282 </vt:lpstr>
      <vt:lpstr>L’antenne parabolique No de brevet : S/O  </vt:lpstr>
      <vt:lpstr>L’amélioration des water-closets ( toilettes) pour des patients No de brevet :  639290 </vt:lpstr>
      <vt:lpstr>La NASA Taylor travaille avec la NASA pour analyser les rochers obtenus sur la lune. </vt:lpstr>
      <vt:lpstr>Le stimulateur cardiaque ( pacemaker)  </vt:lpstr>
      <vt:lpstr>La conception du premier dirigeable  à moteur électrique. No de brevet :  643975 </vt:lpstr>
      <vt:lpstr>Un jeune scientifique haïtien invente une nouvelle méthode de production de biocarburants. </vt:lpstr>
      <vt:lpstr>Deux inventeurs africains contemporains : Victor et Johnson Obasa, le 1er véhicule blindé africain - par Momi M'buze </vt:lpstr>
      <vt:lpstr>Le cardiopad  </vt:lpstr>
      <vt:lpstr>Un aspirateur nettoyant de piscine</vt:lpstr>
      <vt:lpstr>La colle de George Pratley</vt:lpstr>
      <vt:lpstr>Le scanner  </vt:lpstr>
    </vt:vector>
  </TitlesOfParts>
  <Company>Commission Scolaire De Montréal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Mois de l'histoire des noirs</dc:title>
  <dc:creator>Georges Dady</dc:creator>
  <cp:lastModifiedBy>CSDM</cp:lastModifiedBy>
  <cp:revision>34</cp:revision>
  <dcterms:created xsi:type="dcterms:W3CDTF">2020-02-22T16:48:21Z</dcterms:created>
  <dcterms:modified xsi:type="dcterms:W3CDTF">2021-02-24T13:51:57Z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0x01010004EFA8397059AD4CA3FD151527B62C53</vt:lpwstr>
  </property>
</Properties>
</file>