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</p:sldIdLst>
  <p:sldSz cx="18288000" cy="10287000"/>
  <p:notesSz cx="6858000" cy="9144000"/>
  <p:embeddedFontLst>
    <p:embeddedFont>
      <p:font typeface="Bebas Neue" charset="1" panose="00000500000000000000"/>
      <p:regular r:id="rId6"/>
    </p:embeddedFont>
    <p:embeddedFont>
      <p:font typeface="Bebas Neue Bold" charset="1" panose="020B0606020202050201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Amatic SC" charset="1" panose="00000500000000000000"/>
      <p:regular r:id="rId12"/>
    </p:embeddedFont>
    <p:embeddedFont>
      <p:font typeface="Amatic SC Bold" charset="1" panose="00000800000000000000"/>
      <p:regular r:id="rId13"/>
    </p:embeddedFont>
    <p:embeddedFont>
      <p:font typeface="Amatic SC Italics" charset="1" panose="00000500000000000000"/>
      <p:regular r:id="rId14"/>
    </p:embeddedFont>
    <p:embeddedFont>
      <p:font typeface="Amatic SC Bold Italics" charset="1" panose="00000800000000000000"/>
      <p:regular r:id="rId15"/>
    </p:embeddedFont>
    <p:embeddedFont>
      <p:font typeface="Kollektif" charset="1" panose="020B0604020101010102"/>
      <p:regular r:id="rId16"/>
    </p:embeddedFont>
    <p:embeddedFont>
      <p:font typeface="Kollektif Bold" charset="1" panose="020B0604020101010102"/>
      <p:regular r:id="rId17"/>
    </p:embeddedFont>
    <p:embeddedFont>
      <p:font typeface="Kollektif Italics" charset="1" panose="020B0604020101010102"/>
      <p:regular r:id="rId18"/>
    </p:embeddedFont>
    <p:embeddedFont>
      <p:font typeface="Kollektif Bold Italics" charset="1" panose="020B0604020101010102"/>
      <p:regular r:id="rId19"/>
    </p:embeddedFont>
    <p:embeddedFont>
      <p:font typeface="Advent Pro Light" charset="1" panose="02000506040000020004"/>
      <p:regular r:id="rId20"/>
    </p:embeddedFont>
    <p:embeddedFont>
      <p:font typeface="Advent Pro Light Bold" charset="1" panose="02000506040000020004"/>
      <p:regular r:id="rId21"/>
    </p:embeddedFont>
    <p:embeddedFont>
      <p:font typeface="Advent Pro Light Italics" charset="1" panose="02000506040000020004"/>
      <p:regular r:id="rId22"/>
    </p:embeddedFont>
    <p:embeddedFont>
      <p:font typeface="Advent Pro Light Bold Italics" charset="1" panose="02000506040000020004"/>
      <p:regular r:id="rId23"/>
    </p:embeddedFont>
    <p:embeddedFont>
      <p:font typeface="Montserrat" charset="1" panose="00000500000000000000"/>
      <p:regular r:id="rId24"/>
    </p:embeddedFont>
    <p:embeddedFont>
      <p:font typeface="Montserrat Bold" charset="1" panose="00000600000000000000"/>
      <p:regular r:id="rId25"/>
    </p:embeddedFont>
    <p:embeddedFont>
      <p:font typeface="Montserrat Italics" charset="1" panose="00000500000000000000"/>
      <p:regular r:id="rId26"/>
    </p:embeddedFont>
    <p:embeddedFont>
      <p:font typeface="Montserrat Bold Italics" charset="1" panose="000006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slides/slide1.xml" Type="http://schemas.openxmlformats.org/officeDocument/2006/relationships/slide"/><Relationship Id="rId29" Target="slides/slide2.xml" Type="http://schemas.openxmlformats.org/officeDocument/2006/relationships/slide"/><Relationship Id="rId3" Target="viewProps.xml" Type="http://schemas.openxmlformats.org/officeDocument/2006/relationships/viewProps"/><Relationship Id="rId30" Target="slides/slide3.xml" Type="http://schemas.openxmlformats.org/officeDocument/2006/relationships/slide"/><Relationship Id="rId31" Target="slides/slide4.xml" Type="http://schemas.openxmlformats.org/officeDocument/2006/relationships/slide"/><Relationship Id="rId32" Target="slides/slide5.xml" Type="http://schemas.openxmlformats.org/officeDocument/2006/relationships/slide"/><Relationship Id="rId33" Target="slides/slide6.xml" Type="http://schemas.openxmlformats.org/officeDocument/2006/relationships/slide"/><Relationship Id="rId34" Target="slides/slide7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3146" t="24136" r="13038" b="545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-352078" y="4735842"/>
            <a:ext cx="11056382" cy="4853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70"/>
              </a:lnSpc>
              <a:spcBef>
                <a:spcPct val="0"/>
              </a:spcBef>
            </a:pPr>
            <a:r>
              <a:rPr lang="en-US" sz="21000">
                <a:solidFill>
                  <a:srgbClr val="FFFEE6"/>
                </a:solidFill>
                <a:latin typeface="Amatic SC Bold"/>
              </a:rPr>
              <a:t>Lunch zéro déchet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871425" y="9367682"/>
            <a:ext cx="4824591" cy="50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2135">
                <a:solidFill>
                  <a:srgbClr val="FFFFFF"/>
                </a:solidFill>
                <a:latin typeface="Advent Pro Light Bold"/>
              </a:rPr>
              <a:t>Photos</a:t>
            </a:r>
            <a:r>
              <a:rPr lang="en-US" sz="2135">
                <a:solidFill>
                  <a:srgbClr val="FFFFFF"/>
                </a:solidFill>
                <a:latin typeface="Advent Pro Light Bold"/>
              </a:rPr>
              <a:t> créées par jcstudio, </a:t>
            </a:r>
          </a:p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2135">
                <a:solidFill>
                  <a:srgbClr val="FFFFFF"/>
                </a:solidFill>
                <a:latin typeface="Advent Pro Light Bold"/>
              </a:rPr>
              <a:t>téléchargées sur freepik.com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58000"/>
          </a:blip>
          <a:srcRect l="0" t="0" r="53480" b="0"/>
          <a:stretch>
            <a:fillRect/>
          </a:stretch>
        </p:blipFill>
        <p:spPr>
          <a:xfrm flipH="false" flipV="false" rot="0">
            <a:off x="-13562" y="0"/>
            <a:ext cx="5952400" cy="8546278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1905" y="8039100"/>
            <a:ext cx="5936932" cy="2247900"/>
          </a:xfrm>
          <a:prstGeom prst="rect">
            <a:avLst/>
          </a:prstGeom>
          <a:solidFill>
            <a:srgbClr val="729C25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0" y="8427085"/>
            <a:ext cx="19316700" cy="1859915"/>
            <a:chOff x="0" y="0"/>
            <a:chExt cx="25755600" cy="2479887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14092787" y="-114300"/>
              <a:ext cx="9529213" cy="683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919"/>
                </a:lnSpc>
              </a:pPr>
            </a:p>
          </p:txBody>
        </p:sp>
        <p:sp>
          <p:nvSpPr>
            <p:cNvPr name="AutoShape 6" id="6"/>
            <p:cNvSpPr/>
            <p:nvPr/>
          </p:nvSpPr>
          <p:spPr>
            <a:xfrm rot="0">
              <a:off x="0" y="1463887"/>
              <a:ext cx="25755600" cy="1016000"/>
            </a:xfrm>
            <a:prstGeom prst="rect">
              <a:avLst/>
            </a:prstGeom>
            <a:solidFill>
              <a:srgbClr val="FFFEE6">
                <a:alpha val="9804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9871731" y="1627717"/>
              <a:ext cx="13750269" cy="5829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spc="168">
                  <a:solidFill>
                    <a:srgbClr val="F8CF2C"/>
                  </a:solidFill>
                  <a:latin typeface="Kollektif"/>
                </a:rPr>
                <a:t>BSEC</a:t>
              </a:r>
              <a:r>
                <a:rPr lang="en-US" sz="2400" spc="168">
                  <a:solidFill>
                    <a:srgbClr val="F8CF2C"/>
                  </a:solidFill>
                  <a:latin typeface="Kollektif"/>
                </a:rPr>
                <a:t> - Centre des services scolaire de Montréal • 2021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750065" y="1028700"/>
            <a:ext cx="9488646" cy="2371693"/>
            <a:chOff x="0" y="0"/>
            <a:chExt cx="12651528" cy="3162258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266700"/>
              <a:ext cx="12651528" cy="14046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073"/>
                </a:lnSpc>
              </a:pPr>
              <a:r>
                <a:rPr lang="en-US" sz="8225">
                  <a:solidFill>
                    <a:srgbClr val="FFFEE6"/>
                  </a:solidFill>
                  <a:latin typeface="Amatic SC"/>
                </a:rPr>
                <a:t>CONCEPT BASÉ SUR LES 3N-J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2375493"/>
              <a:ext cx="9896161" cy="8248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20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9144000" y="2549303"/>
            <a:ext cx="4314190" cy="5680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357952" indent="-678976" lvl="1">
              <a:lnSpc>
                <a:spcPts val="11268"/>
              </a:lnSpc>
              <a:buFont typeface="Arial"/>
              <a:buChar char="•"/>
            </a:pPr>
            <a:r>
              <a:rPr lang="en-US" sz="8225">
                <a:solidFill>
                  <a:srgbClr val="B3E851"/>
                </a:solidFill>
                <a:latin typeface="Amatic SC Bold"/>
              </a:rPr>
              <a:t>NU</a:t>
            </a:r>
          </a:p>
          <a:p>
            <a:pPr marL="1357952" indent="-678976" lvl="1">
              <a:lnSpc>
                <a:spcPts val="11268"/>
              </a:lnSpc>
              <a:buFont typeface="Arial"/>
              <a:buChar char="•"/>
            </a:pPr>
            <a:r>
              <a:rPr lang="en-US" sz="8225">
                <a:solidFill>
                  <a:srgbClr val="B3E851"/>
                </a:solidFill>
                <a:latin typeface="Amatic SC Bold"/>
              </a:rPr>
              <a:t>NON-LOIN</a:t>
            </a:r>
          </a:p>
          <a:p>
            <a:pPr marL="1357952" indent="-678976" lvl="1">
              <a:lnSpc>
                <a:spcPts val="11268"/>
              </a:lnSpc>
              <a:buFont typeface="Arial"/>
              <a:buChar char="•"/>
            </a:pPr>
            <a:r>
              <a:rPr lang="en-US" sz="8225">
                <a:solidFill>
                  <a:srgbClr val="B3E851"/>
                </a:solidFill>
                <a:latin typeface="Amatic SC Bold"/>
              </a:rPr>
              <a:t>NATUREL</a:t>
            </a:r>
          </a:p>
          <a:p>
            <a:pPr marL="1357948" indent="-678974" lvl="1">
              <a:lnSpc>
                <a:spcPts val="11268"/>
              </a:lnSpc>
              <a:buFont typeface="Arial"/>
              <a:buChar char="•"/>
            </a:pPr>
            <a:r>
              <a:rPr lang="en-US" sz="8225">
                <a:solidFill>
                  <a:srgbClr val="B3E851"/>
                </a:solidFill>
                <a:latin typeface="Amatic SC Bold"/>
              </a:rPr>
              <a:t>JUSTE</a:t>
            </a:r>
            <a:r>
              <a:rPr lang="en-US" sz="8225">
                <a:solidFill>
                  <a:srgbClr val="B3E851"/>
                </a:solidFill>
                <a:latin typeface="Amatic SC Bold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62075" y="9525000"/>
            <a:ext cx="19316700" cy="762000"/>
          </a:xfrm>
          <a:prstGeom prst="rect">
            <a:avLst/>
          </a:prstGeom>
          <a:solidFill>
            <a:srgbClr val="F8CF2C">
              <a:alpha val="9804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alphaModFix amt="43999"/>
          </a:blip>
          <a:srcRect l="0" t="0" r="0" b="0"/>
          <a:stretch>
            <a:fillRect/>
          </a:stretch>
        </p:blipFill>
        <p:spPr>
          <a:xfrm flipH="false" flipV="false" rot="0">
            <a:off x="-3456709" y="50112"/>
            <a:ext cx="13989340" cy="9367029"/>
          </a:xfrm>
          <a:prstGeom prst="rect">
            <a:avLst/>
          </a:prstGeom>
        </p:spPr>
      </p:pic>
      <p:sp>
        <p:nvSpPr>
          <p:cNvPr name="AutoShape 4" id="4"/>
          <p:cNvSpPr/>
          <p:nvPr/>
        </p:nvSpPr>
        <p:spPr>
          <a:xfrm rot="0">
            <a:off x="7450814" y="0"/>
            <a:ext cx="3129441" cy="3170083"/>
          </a:xfrm>
          <a:prstGeom prst="rect">
            <a:avLst/>
          </a:prstGeom>
          <a:solidFill>
            <a:srgbClr val="B3E851"/>
          </a:solidFill>
        </p:spPr>
      </p:sp>
      <p:sp>
        <p:nvSpPr>
          <p:cNvPr name="AutoShape 5" id="5"/>
          <p:cNvSpPr/>
          <p:nvPr/>
        </p:nvSpPr>
        <p:spPr>
          <a:xfrm rot="0">
            <a:off x="7450814" y="3170083"/>
            <a:ext cx="3129441" cy="3170083"/>
          </a:xfrm>
          <a:prstGeom prst="rect">
            <a:avLst/>
          </a:prstGeom>
          <a:solidFill>
            <a:srgbClr val="B8E860">
              <a:alpha val="80000"/>
            </a:srgbClr>
          </a:solidFill>
        </p:spPr>
      </p:sp>
      <p:sp>
        <p:nvSpPr>
          <p:cNvPr name="AutoShape 6" id="6"/>
          <p:cNvSpPr/>
          <p:nvPr/>
        </p:nvSpPr>
        <p:spPr>
          <a:xfrm rot="0">
            <a:off x="7450814" y="6340166"/>
            <a:ext cx="3129441" cy="3170083"/>
          </a:xfrm>
          <a:prstGeom prst="rect">
            <a:avLst/>
          </a:prstGeom>
          <a:solidFill>
            <a:srgbClr val="C1F464"/>
          </a:solidFill>
        </p:spPr>
      </p:sp>
      <p:grpSp>
        <p:nvGrpSpPr>
          <p:cNvPr name="Group 7" id="7"/>
          <p:cNvGrpSpPr/>
          <p:nvPr/>
        </p:nvGrpSpPr>
        <p:grpSpPr>
          <a:xfrm rot="0">
            <a:off x="0" y="8487183"/>
            <a:ext cx="19316700" cy="1859915"/>
            <a:chOff x="0" y="0"/>
            <a:chExt cx="25755600" cy="2479887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14092787" y="-114300"/>
              <a:ext cx="9529213" cy="683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919"/>
                </a:lnSpc>
              </a:pPr>
            </a:p>
          </p:txBody>
        </p:sp>
        <p:sp>
          <p:nvSpPr>
            <p:cNvPr name="AutoShape 9" id="9"/>
            <p:cNvSpPr/>
            <p:nvPr/>
          </p:nvSpPr>
          <p:spPr>
            <a:xfrm rot="0">
              <a:off x="0" y="1463887"/>
              <a:ext cx="25755600" cy="1016000"/>
            </a:xfrm>
            <a:prstGeom prst="rect">
              <a:avLst/>
            </a:prstGeom>
            <a:solidFill>
              <a:srgbClr val="FFFEE6">
                <a:alpha val="9804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9871731" y="1627717"/>
              <a:ext cx="13750269" cy="5829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spc="168">
                  <a:solidFill>
                    <a:srgbClr val="F8CF2C"/>
                  </a:solidFill>
                  <a:latin typeface="Kollektif"/>
                </a:rPr>
                <a:t>BSEC</a:t>
              </a:r>
              <a:r>
                <a:rPr lang="en-US" sz="2400" spc="168">
                  <a:solidFill>
                    <a:srgbClr val="F8CF2C"/>
                  </a:solidFill>
                  <a:latin typeface="Kollektif"/>
                </a:rPr>
                <a:t> - Centre des services scolaire de Montréal • 2021</a:t>
              </a:r>
            </a:p>
          </p:txBody>
        </p:sp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7956782" y="6958631"/>
            <a:ext cx="2117505" cy="2117505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7864147" y="3695192"/>
            <a:ext cx="2302777" cy="2302777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8090603" y="604775"/>
            <a:ext cx="1849864" cy="1849864"/>
          </a:xfrm>
          <a:prstGeom prst="rect">
            <a:avLst/>
          </a:prstGeom>
        </p:spPr>
      </p:pic>
      <p:sp>
        <p:nvSpPr>
          <p:cNvPr name="TextBox 14" id="14"/>
          <p:cNvSpPr txBox="true"/>
          <p:nvPr/>
        </p:nvSpPr>
        <p:spPr>
          <a:xfrm rot="0">
            <a:off x="11728389" y="1266925"/>
            <a:ext cx="4626036" cy="54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</a:p>
        </p:txBody>
      </p:sp>
      <p:grpSp>
        <p:nvGrpSpPr>
          <p:cNvPr name="Group 15" id="15"/>
          <p:cNvGrpSpPr/>
          <p:nvPr/>
        </p:nvGrpSpPr>
        <p:grpSpPr>
          <a:xfrm rot="0">
            <a:off x="1028700" y="1028700"/>
            <a:ext cx="6512145" cy="2371412"/>
            <a:chOff x="0" y="0"/>
            <a:chExt cx="8682860" cy="3161883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333375"/>
              <a:ext cx="8682860" cy="17798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944"/>
                </a:lnSpc>
              </a:pPr>
              <a:r>
                <a:rPr lang="en-US" sz="10400">
                  <a:solidFill>
                    <a:srgbClr val="FFFEE6"/>
                  </a:solidFill>
                  <a:latin typeface="Amatic SC Bold"/>
                </a:rPr>
                <a:t>NU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2384643"/>
              <a:ext cx="8193820" cy="8153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4200" spc="336">
                  <a:solidFill>
                    <a:srgbClr val="FFFEE6"/>
                  </a:solidFill>
                  <a:latin typeface="Amatic SC Bold"/>
                </a:rPr>
                <a:t>LE MOINS EMBALLÉ POSSIBLE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0860881" y="557150"/>
            <a:ext cx="7374370" cy="2066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84"/>
              </a:lnSpc>
            </a:pPr>
            <a:r>
              <a:rPr lang="en-US" sz="3200">
                <a:solidFill>
                  <a:srgbClr val="B3E851"/>
                </a:solidFill>
                <a:latin typeface="Montserrat Bold"/>
              </a:rPr>
              <a:t>Acheter des aliments en vrac</a:t>
            </a:r>
          </a:p>
          <a:p>
            <a:pPr>
              <a:lnSpc>
                <a:spcPts val="4384"/>
              </a:lnSpc>
            </a:pPr>
          </a:p>
          <a:p>
            <a:pPr marL="924560" indent="-308187" lvl="2">
              <a:lnSpc>
                <a:spcPts val="3836"/>
              </a:lnSpc>
              <a:buFont typeface="Arial"/>
              <a:buChar char="⚬"/>
            </a:pPr>
            <a:r>
              <a:rPr lang="en-US" sz="2800">
                <a:solidFill>
                  <a:srgbClr val="FFFFFF"/>
                </a:solidFill>
                <a:latin typeface="Montserrat Bold"/>
              </a:rPr>
              <a:t>Utiliser des sacs et des contenants réutilisables pour faire ses achats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860881" y="3732870"/>
            <a:ext cx="7343140" cy="1996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84"/>
              </a:lnSpc>
            </a:pPr>
            <a:r>
              <a:rPr lang="en-US" sz="3200">
                <a:solidFill>
                  <a:srgbClr val="B3E851"/>
                </a:solidFill>
                <a:latin typeface="Montserrat Bold"/>
              </a:rPr>
              <a:t>Privilégier les grands formats</a:t>
            </a:r>
          </a:p>
          <a:p>
            <a:pPr>
              <a:lnSpc>
                <a:spcPts val="3836"/>
              </a:lnSpc>
            </a:pPr>
          </a:p>
          <a:p>
            <a:pPr marL="924560" indent="-308187" lvl="2">
              <a:lnSpc>
                <a:spcPts val="3836"/>
              </a:lnSpc>
              <a:buFont typeface="Arial"/>
              <a:buChar char="⚬"/>
            </a:pPr>
            <a:r>
              <a:rPr lang="en-US" sz="2800">
                <a:solidFill>
                  <a:srgbClr val="FFFFFF"/>
                </a:solidFill>
                <a:latin typeface="Montserrat Bold"/>
              </a:rPr>
              <a:t>Préparer des portions individuelles dans des contenants réutilisables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860881" y="6751527"/>
            <a:ext cx="7093744" cy="2484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84"/>
              </a:lnSpc>
            </a:pPr>
            <a:r>
              <a:rPr lang="en-US" sz="3200">
                <a:solidFill>
                  <a:srgbClr val="B3E851"/>
                </a:solidFill>
                <a:latin typeface="Montserrat Bold"/>
              </a:rPr>
              <a:t>Utiliser :</a:t>
            </a:r>
          </a:p>
          <a:p>
            <a:pPr marL="924560" indent="-308187" lvl="2">
              <a:lnSpc>
                <a:spcPts val="3836"/>
              </a:lnSpc>
              <a:buFont typeface="Arial"/>
              <a:buChar char="⚬"/>
            </a:pPr>
            <a:r>
              <a:rPr lang="en-US" sz="2800">
                <a:solidFill>
                  <a:srgbClr val="FFFFFF"/>
                </a:solidFill>
                <a:latin typeface="Montserrat Bold"/>
              </a:rPr>
              <a:t>des ustensiles lavables, </a:t>
            </a:r>
          </a:p>
          <a:p>
            <a:pPr marL="924560" indent="-308187" lvl="2">
              <a:lnSpc>
                <a:spcPts val="3836"/>
              </a:lnSpc>
              <a:buFont typeface="Arial"/>
              <a:buChar char="⚬"/>
            </a:pPr>
            <a:r>
              <a:rPr lang="en-US" sz="2800">
                <a:solidFill>
                  <a:srgbClr val="FFFFFF"/>
                </a:solidFill>
                <a:latin typeface="Montserrat Bold"/>
              </a:rPr>
              <a:t>une bouteille d'eau réutilisable,</a:t>
            </a:r>
          </a:p>
          <a:p>
            <a:pPr marL="924560" indent="-308187" lvl="2">
              <a:lnSpc>
                <a:spcPts val="3836"/>
              </a:lnSpc>
              <a:buFont typeface="Arial"/>
              <a:buChar char="⚬"/>
            </a:pPr>
            <a:r>
              <a:rPr lang="en-US" sz="2800">
                <a:solidFill>
                  <a:srgbClr val="FFFFFF"/>
                </a:solidFill>
                <a:latin typeface="Montserrat Bold"/>
              </a:rPr>
              <a:t>une boîte à lunch thermale facile à nettoyer.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0" y="9474291"/>
            <a:ext cx="3338691" cy="734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36"/>
              </a:lnSpc>
              <a:spcBef>
                <a:spcPct val="0"/>
              </a:spcBef>
            </a:pPr>
          </a:p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2135">
                <a:solidFill>
                  <a:srgbClr val="FFFFFF"/>
                </a:solidFill>
                <a:latin typeface="Advent Pro Light Bold"/>
              </a:rPr>
              <a:t>Icônes créés par freepik et téléchargés sur flaticon.com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62075" y="9525000"/>
            <a:ext cx="19316700" cy="762000"/>
          </a:xfrm>
          <a:prstGeom prst="rect">
            <a:avLst/>
          </a:prstGeom>
          <a:solidFill>
            <a:srgbClr val="F8CF2C">
              <a:alpha val="9804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alphaModFix amt="46000"/>
          </a:blip>
          <a:srcRect l="0" t="0" r="0" b="0"/>
          <a:stretch>
            <a:fillRect/>
          </a:stretch>
        </p:blipFill>
        <p:spPr>
          <a:xfrm flipH="false" flipV="false" rot="0">
            <a:off x="-3973978" y="2014936"/>
            <a:ext cx="14364851" cy="9579560"/>
          </a:xfrm>
          <a:prstGeom prst="rect">
            <a:avLst/>
          </a:prstGeom>
        </p:spPr>
      </p:pic>
      <p:sp>
        <p:nvSpPr>
          <p:cNvPr name="AutoShape 4" id="4"/>
          <p:cNvSpPr/>
          <p:nvPr/>
        </p:nvSpPr>
        <p:spPr>
          <a:xfrm rot="0">
            <a:off x="7288889" y="0"/>
            <a:ext cx="3129441" cy="4511523"/>
          </a:xfrm>
          <a:prstGeom prst="rect">
            <a:avLst/>
          </a:prstGeom>
          <a:solidFill>
            <a:srgbClr val="B3E851"/>
          </a:solidFill>
        </p:spPr>
      </p:sp>
      <p:sp>
        <p:nvSpPr>
          <p:cNvPr name="AutoShape 5" id="5"/>
          <p:cNvSpPr/>
          <p:nvPr/>
        </p:nvSpPr>
        <p:spPr>
          <a:xfrm rot="0">
            <a:off x="7288889" y="4511523"/>
            <a:ext cx="3129441" cy="4998727"/>
          </a:xfrm>
          <a:prstGeom prst="rect">
            <a:avLst/>
          </a:prstGeom>
          <a:solidFill>
            <a:srgbClr val="CFFA7F"/>
          </a:solidFill>
        </p:spPr>
      </p:sp>
      <p:grpSp>
        <p:nvGrpSpPr>
          <p:cNvPr name="Group 6" id="6"/>
          <p:cNvGrpSpPr/>
          <p:nvPr/>
        </p:nvGrpSpPr>
        <p:grpSpPr>
          <a:xfrm rot="0">
            <a:off x="0" y="8487183"/>
            <a:ext cx="19316700" cy="1859915"/>
            <a:chOff x="0" y="0"/>
            <a:chExt cx="25755600" cy="247988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14092787" y="-114300"/>
              <a:ext cx="9529213" cy="683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919"/>
                </a:lnSpc>
              </a:pPr>
            </a:p>
          </p:txBody>
        </p:sp>
        <p:sp>
          <p:nvSpPr>
            <p:cNvPr name="AutoShape 8" id="8"/>
            <p:cNvSpPr/>
            <p:nvPr/>
          </p:nvSpPr>
          <p:spPr>
            <a:xfrm rot="0">
              <a:off x="0" y="1463887"/>
              <a:ext cx="25755600" cy="1016000"/>
            </a:xfrm>
            <a:prstGeom prst="rect">
              <a:avLst/>
            </a:prstGeom>
            <a:solidFill>
              <a:srgbClr val="FFFEE6">
                <a:alpha val="9804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 rot="0">
              <a:off x="9871731" y="1627717"/>
              <a:ext cx="13750269" cy="5829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spc="168">
                  <a:solidFill>
                    <a:srgbClr val="F8CF2C"/>
                  </a:solidFill>
                  <a:latin typeface="Kollektif"/>
                </a:rPr>
                <a:t>BSEC - Centre des services scolaire de Montréal • 2021</a:t>
              </a:r>
            </a:p>
          </p:txBody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7760616" y="5799779"/>
            <a:ext cx="2185988" cy="2185988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1728389" y="1266925"/>
            <a:ext cx="4626036" cy="54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</a:p>
        </p:txBody>
      </p:sp>
      <p:grpSp>
        <p:nvGrpSpPr>
          <p:cNvPr name="Group 12" id="12"/>
          <p:cNvGrpSpPr/>
          <p:nvPr/>
        </p:nvGrpSpPr>
        <p:grpSpPr>
          <a:xfrm rot="0">
            <a:off x="1028700" y="1028700"/>
            <a:ext cx="6512145" cy="2371412"/>
            <a:chOff x="0" y="0"/>
            <a:chExt cx="8682860" cy="3161883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333375"/>
              <a:ext cx="8682860" cy="17798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944"/>
                </a:lnSpc>
              </a:pPr>
              <a:r>
                <a:rPr lang="en-US" sz="10400">
                  <a:solidFill>
                    <a:srgbClr val="FFFEE6"/>
                  </a:solidFill>
                  <a:latin typeface="Amatic SC Bold"/>
                </a:rPr>
                <a:t>NON-LOIN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2384643"/>
              <a:ext cx="8193820" cy="8153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20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0860881" y="1395350"/>
            <a:ext cx="6888595" cy="1648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84"/>
              </a:lnSpc>
            </a:pPr>
            <a:r>
              <a:rPr lang="en-US" sz="3200">
                <a:solidFill>
                  <a:srgbClr val="B3E851"/>
                </a:solidFill>
                <a:latin typeface="Montserrat Bold"/>
              </a:rPr>
              <a:t>Acheter des aliments produits et transformés proche de leur lieu d'achat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944860" y="6114120"/>
            <a:ext cx="7343140" cy="1509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84"/>
              </a:lnSpc>
            </a:pPr>
            <a:r>
              <a:rPr lang="en-US" sz="3200">
                <a:solidFill>
                  <a:srgbClr val="B3E851"/>
                </a:solidFill>
                <a:latin typeface="Montserrat Bold"/>
              </a:rPr>
              <a:t>Cult</a:t>
            </a:r>
            <a:r>
              <a:rPr lang="en-US" sz="3200">
                <a:solidFill>
                  <a:srgbClr val="B3E851"/>
                </a:solidFill>
                <a:latin typeface="Montserrat Bold"/>
              </a:rPr>
              <a:t>iver un potager familial</a:t>
            </a:r>
          </a:p>
          <a:p>
            <a:pPr>
              <a:lnSpc>
                <a:spcPts val="3836"/>
              </a:lnSpc>
            </a:pPr>
          </a:p>
          <a:p>
            <a:pPr>
              <a:lnSpc>
                <a:spcPts val="3836"/>
              </a:lnSpc>
            </a:pPr>
          </a:p>
        </p:txBody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7760616" y="1122487"/>
            <a:ext cx="2277625" cy="22776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62075" y="9525000"/>
            <a:ext cx="19316700" cy="762000"/>
          </a:xfrm>
          <a:prstGeom prst="rect">
            <a:avLst/>
          </a:prstGeom>
          <a:solidFill>
            <a:srgbClr val="F8CF2C">
              <a:alpha val="9804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alphaModFix amt="38000"/>
          </a:blip>
          <a:srcRect l="0" t="0" r="0" b="0"/>
          <a:stretch>
            <a:fillRect/>
          </a:stretch>
        </p:blipFill>
        <p:spPr>
          <a:xfrm flipH="false" flipV="false" rot="0">
            <a:off x="-4150380" y="-70563"/>
            <a:ext cx="14502650" cy="9580813"/>
          </a:xfrm>
          <a:prstGeom prst="rect">
            <a:avLst/>
          </a:prstGeom>
        </p:spPr>
      </p:pic>
      <p:sp>
        <p:nvSpPr>
          <p:cNvPr name="AutoShape 4" id="4"/>
          <p:cNvSpPr/>
          <p:nvPr/>
        </p:nvSpPr>
        <p:spPr>
          <a:xfrm rot="0">
            <a:off x="7288889" y="0"/>
            <a:ext cx="3129441" cy="4511523"/>
          </a:xfrm>
          <a:prstGeom prst="rect">
            <a:avLst/>
          </a:prstGeom>
          <a:solidFill>
            <a:srgbClr val="B3E851"/>
          </a:solidFill>
        </p:spPr>
      </p:sp>
      <p:sp>
        <p:nvSpPr>
          <p:cNvPr name="AutoShape 5" id="5"/>
          <p:cNvSpPr/>
          <p:nvPr/>
        </p:nvSpPr>
        <p:spPr>
          <a:xfrm rot="0">
            <a:off x="7288889" y="4511523"/>
            <a:ext cx="3129441" cy="4998727"/>
          </a:xfrm>
          <a:prstGeom prst="rect">
            <a:avLst/>
          </a:prstGeom>
          <a:solidFill>
            <a:srgbClr val="CFFA7F"/>
          </a:solidFill>
        </p:spPr>
      </p:sp>
      <p:grpSp>
        <p:nvGrpSpPr>
          <p:cNvPr name="Group 6" id="6"/>
          <p:cNvGrpSpPr/>
          <p:nvPr/>
        </p:nvGrpSpPr>
        <p:grpSpPr>
          <a:xfrm rot="0">
            <a:off x="0" y="8487183"/>
            <a:ext cx="19316700" cy="1859915"/>
            <a:chOff x="0" y="0"/>
            <a:chExt cx="25755600" cy="247988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14092787" y="-114300"/>
              <a:ext cx="9529213" cy="683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919"/>
                </a:lnSpc>
              </a:pPr>
            </a:p>
          </p:txBody>
        </p:sp>
        <p:sp>
          <p:nvSpPr>
            <p:cNvPr name="AutoShape 8" id="8"/>
            <p:cNvSpPr/>
            <p:nvPr/>
          </p:nvSpPr>
          <p:spPr>
            <a:xfrm rot="0">
              <a:off x="0" y="1463887"/>
              <a:ext cx="25755600" cy="1016000"/>
            </a:xfrm>
            <a:prstGeom prst="rect">
              <a:avLst/>
            </a:prstGeom>
            <a:solidFill>
              <a:srgbClr val="FFFEE6">
                <a:alpha val="9804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 rot="0">
              <a:off x="9871731" y="1627717"/>
              <a:ext cx="13750269" cy="5829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spc="168">
                  <a:solidFill>
                    <a:srgbClr val="F8CF2C"/>
                  </a:solidFill>
                  <a:latin typeface="Kollektif"/>
                </a:rPr>
                <a:t>BSEC - Centre des services scolaire de Montréal • 2021</a:t>
              </a:r>
            </a:p>
          </p:txBody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7657647" y="5626319"/>
            <a:ext cx="2391925" cy="2391925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7657647" y="1052655"/>
            <a:ext cx="2406212" cy="2406212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11728389" y="1266925"/>
            <a:ext cx="4626036" cy="54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0923155" y="690500"/>
            <a:ext cx="7031470" cy="9055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84"/>
              </a:lnSpc>
            </a:pPr>
            <a:r>
              <a:rPr lang="en-US" sz="3200">
                <a:solidFill>
                  <a:srgbClr val="B3E851"/>
                </a:solidFill>
                <a:latin typeface="Montserrat Bold"/>
              </a:rPr>
              <a:t>Cuisiner à partir d'ingrédients de base</a:t>
            </a:r>
          </a:p>
          <a:p>
            <a:pPr marL="924559" indent="-308186" lvl="2">
              <a:lnSpc>
                <a:spcPts val="3835"/>
              </a:lnSpc>
              <a:buFont typeface="Arial"/>
              <a:buChar char="⚬"/>
            </a:pPr>
            <a:r>
              <a:rPr lang="en-US" sz="2800">
                <a:solidFill>
                  <a:srgbClr val="FFFFFF"/>
                </a:solidFill>
                <a:latin typeface="Montserrat Bold"/>
              </a:rPr>
              <a:t>Cuisiner des collations et les congeler</a:t>
            </a:r>
          </a:p>
          <a:p>
            <a:pPr marL="924560" indent="-308187" lvl="2">
              <a:lnSpc>
                <a:spcPts val="3836"/>
              </a:lnSpc>
              <a:buFont typeface="Arial"/>
              <a:buChar char="⚬"/>
            </a:pPr>
            <a:r>
              <a:rPr lang="en-US" sz="2800">
                <a:solidFill>
                  <a:srgbClr val="FFFFFF"/>
                </a:solidFill>
                <a:latin typeface="Montserrat Bold"/>
              </a:rPr>
              <a:t>Préparer des légumes et des fruits à l'avance</a:t>
            </a:r>
          </a:p>
          <a:p>
            <a:pPr>
              <a:lnSpc>
                <a:spcPts val="4384"/>
              </a:lnSpc>
            </a:pPr>
          </a:p>
          <a:p>
            <a:pPr>
              <a:lnSpc>
                <a:spcPts val="4384"/>
              </a:lnSpc>
            </a:pPr>
          </a:p>
          <a:p>
            <a:pPr>
              <a:lnSpc>
                <a:spcPts val="4384"/>
              </a:lnSpc>
            </a:pPr>
            <a:r>
              <a:rPr lang="en-US" sz="3200">
                <a:solidFill>
                  <a:srgbClr val="B3E851"/>
                </a:solidFill>
                <a:latin typeface="Montserrat Bold"/>
              </a:rPr>
              <a:t>Acheter, si possible:</a:t>
            </a:r>
          </a:p>
          <a:p>
            <a:pPr marL="924560" indent="-308187" lvl="2">
              <a:lnSpc>
                <a:spcPts val="3836"/>
              </a:lnSpc>
              <a:buFont typeface="Arial"/>
              <a:buChar char="⚬"/>
            </a:pPr>
            <a:r>
              <a:rPr lang="en-US" sz="2800">
                <a:solidFill>
                  <a:srgbClr val="FFFFFF"/>
                </a:solidFill>
                <a:latin typeface="Montserrat Bold"/>
              </a:rPr>
              <a:t>des aliments biologiques </a:t>
            </a:r>
          </a:p>
          <a:p>
            <a:pPr marL="924560" indent="-308187" lvl="2">
              <a:lnSpc>
                <a:spcPts val="3836"/>
              </a:lnSpc>
              <a:buFont typeface="Arial"/>
              <a:buChar char="⚬"/>
            </a:pPr>
            <a:r>
              <a:rPr lang="en-US" sz="2800">
                <a:solidFill>
                  <a:srgbClr val="FFFFFF"/>
                </a:solidFill>
                <a:latin typeface="Montserrat Bold"/>
              </a:rPr>
              <a:t>sans antibiotique</a:t>
            </a:r>
          </a:p>
          <a:p>
            <a:pPr marL="924559" indent="-308186" lvl="2">
              <a:lnSpc>
                <a:spcPts val="3835"/>
              </a:lnSpc>
              <a:buFont typeface="Arial"/>
              <a:buChar char="⚬"/>
            </a:pPr>
            <a:r>
              <a:rPr lang="en-US" sz="2800">
                <a:solidFill>
                  <a:srgbClr val="FFFFFF"/>
                </a:solidFill>
                <a:latin typeface="Montserrat Bold"/>
              </a:rPr>
              <a:t>sans organisme génétiquement modifié (OGM)</a:t>
            </a:r>
          </a:p>
          <a:p>
            <a:pPr>
              <a:lnSpc>
                <a:spcPts val="3835"/>
              </a:lnSpc>
            </a:pPr>
          </a:p>
          <a:p>
            <a:pPr marL="924559" indent="-308186" lvl="2">
              <a:lnSpc>
                <a:spcPts val="3835"/>
              </a:lnSpc>
              <a:buFont typeface="Arial"/>
              <a:buChar char="⚬"/>
            </a:pPr>
            <a:r>
              <a:rPr lang="en-US" sz="2799">
                <a:solidFill>
                  <a:srgbClr val="B3E851"/>
                </a:solidFill>
                <a:latin typeface="Montserrat Bold"/>
              </a:rPr>
              <a:t>Voir </a:t>
            </a:r>
            <a:r>
              <a:rPr lang="en-US" sz="2800" u="sng">
                <a:solidFill>
                  <a:srgbClr val="FFFFFF"/>
                </a:solidFill>
                <a:latin typeface="Montserrat Bold"/>
              </a:rPr>
              <a:t>nutritionniste</a:t>
            </a:r>
            <a:r>
              <a:rPr lang="en-US" sz="2800" u="sng">
                <a:solidFill>
                  <a:srgbClr val="C1F464"/>
                </a:solidFill>
                <a:latin typeface="Montserrat Bold"/>
              </a:rPr>
              <a:t>urbain</a:t>
            </a:r>
            <a:r>
              <a:rPr lang="en-US" sz="2800" u="sng">
                <a:solidFill>
                  <a:srgbClr val="FFFFFF"/>
                </a:solidFill>
                <a:latin typeface="Montserrat Bold"/>
              </a:rPr>
              <a:t>.ca</a:t>
            </a:r>
          </a:p>
          <a:p>
            <a:pPr marL="924559" indent="-308186" lvl="2">
              <a:lnSpc>
                <a:spcPts val="3835"/>
              </a:lnSpc>
              <a:buFont typeface="Arial"/>
              <a:buChar char="⚬"/>
            </a:pPr>
            <a:r>
              <a:rPr lang="en-US" sz="2799" u="sng">
                <a:solidFill>
                  <a:srgbClr val="FFFFFF"/>
                </a:solidFill>
                <a:latin typeface="Montserrat Bold"/>
              </a:rPr>
              <a:t>https://www.notre-planete.info/</a:t>
            </a:r>
          </a:p>
          <a:p>
            <a:pPr>
              <a:lnSpc>
                <a:spcPts val="3836"/>
              </a:lnSpc>
            </a:pPr>
          </a:p>
          <a:p>
            <a:pPr>
              <a:lnSpc>
                <a:spcPts val="3836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028700" y="1028700"/>
            <a:ext cx="6512145" cy="2371412"/>
            <a:chOff x="0" y="0"/>
            <a:chExt cx="8682860" cy="3161883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333375"/>
              <a:ext cx="8682860" cy="17798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944"/>
                </a:lnSpc>
              </a:pPr>
              <a:r>
                <a:rPr lang="en-US" sz="10400">
                  <a:solidFill>
                    <a:srgbClr val="FFFEE6"/>
                  </a:solidFill>
                  <a:latin typeface="Amatic SC Bold"/>
                </a:rPr>
                <a:t>NATUREL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2384643"/>
              <a:ext cx="8193820" cy="8153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20"/>
                </a:lnSpc>
              </a:pP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62075" y="9525000"/>
            <a:ext cx="19316700" cy="762000"/>
          </a:xfrm>
          <a:prstGeom prst="rect">
            <a:avLst/>
          </a:prstGeom>
          <a:solidFill>
            <a:srgbClr val="F8CF2C">
              <a:alpha val="9804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alphaModFix amt="52000"/>
          </a:blip>
          <a:srcRect l="0" t="0" r="0" b="0"/>
          <a:stretch>
            <a:fillRect/>
          </a:stretch>
        </p:blipFill>
        <p:spPr>
          <a:xfrm flipH="false" flipV="false" rot="0">
            <a:off x="-2682194" y="2692761"/>
            <a:ext cx="10223038" cy="6817489"/>
          </a:xfrm>
          <a:prstGeom prst="rect">
            <a:avLst/>
          </a:prstGeom>
        </p:spPr>
      </p:pic>
      <p:sp>
        <p:nvSpPr>
          <p:cNvPr name="AutoShape 4" id="4"/>
          <p:cNvSpPr/>
          <p:nvPr/>
        </p:nvSpPr>
        <p:spPr>
          <a:xfrm rot="0">
            <a:off x="7288889" y="0"/>
            <a:ext cx="3129441" cy="4511523"/>
          </a:xfrm>
          <a:prstGeom prst="rect">
            <a:avLst/>
          </a:prstGeom>
          <a:solidFill>
            <a:srgbClr val="B3E851"/>
          </a:solidFill>
        </p:spPr>
      </p:sp>
      <p:sp>
        <p:nvSpPr>
          <p:cNvPr name="AutoShape 5" id="5"/>
          <p:cNvSpPr/>
          <p:nvPr/>
        </p:nvSpPr>
        <p:spPr>
          <a:xfrm rot="0">
            <a:off x="7288889" y="4511523"/>
            <a:ext cx="3129441" cy="4998727"/>
          </a:xfrm>
          <a:prstGeom prst="rect">
            <a:avLst/>
          </a:prstGeom>
          <a:solidFill>
            <a:srgbClr val="CFFA7F"/>
          </a:solidFill>
        </p:spPr>
      </p:sp>
      <p:grpSp>
        <p:nvGrpSpPr>
          <p:cNvPr name="Group 6" id="6"/>
          <p:cNvGrpSpPr/>
          <p:nvPr/>
        </p:nvGrpSpPr>
        <p:grpSpPr>
          <a:xfrm rot="0">
            <a:off x="0" y="8487183"/>
            <a:ext cx="19316700" cy="1859915"/>
            <a:chOff x="0" y="0"/>
            <a:chExt cx="25755600" cy="247988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14092787" y="-114300"/>
              <a:ext cx="9529213" cy="683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919"/>
                </a:lnSpc>
              </a:pPr>
            </a:p>
          </p:txBody>
        </p:sp>
        <p:sp>
          <p:nvSpPr>
            <p:cNvPr name="AutoShape 8" id="8"/>
            <p:cNvSpPr/>
            <p:nvPr/>
          </p:nvSpPr>
          <p:spPr>
            <a:xfrm rot="0">
              <a:off x="0" y="1463887"/>
              <a:ext cx="25755600" cy="1016000"/>
            </a:xfrm>
            <a:prstGeom prst="rect">
              <a:avLst/>
            </a:prstGeom>
            <a:solidFill>
              <a:srgbClr val="FFFEE6">
                <a:alpha val="9804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 rot="0">
              <a:off x="9871731" y="1627717"/>
              <a:ext cx="13750269" cy="5829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spc="168">
                  <a:solidFill>
                    <a:srgbClr val="F8CF2C"/>
                  </a:solidFill>
                  <a:latin typeface="Kollektif"/>
                </a:rPr>
                <a:t>BSEC - Centre des services scolaire de Montréal • 2021</a:t>
              </a:r>
            </a:p>
          </p:txBody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7750516" y="5617239"/>
            <a:ext cx="2206187" cy="2206187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7699649" y="1381225"/>
            <a:ext cx="2257054" cy="2257054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11728389" y="1266925"/>
            <a:ext cx="4626036" cy="54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0923155" y="1442185"/>
            <a:ext cx="7031470" cy="6381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84"/>
              </a:lnSpc>
            </a:pPr>
            <a:r>
              <a:rPr lang="en-US" sz="3200">
                <a:solidFill>
                  <a:srgbClr val="B3E851"/>
                </a:solidFill>
                <a:latin typeface="Montserrat Bold"/>
              </a:rPr>
              <a:t>Acheter des prod</a:t>
            </a:r>
            <a:r>
              <a:rPr lang="en-US" sz="3200">
                <a:solidFill>
                  <a:srgbClr val="B3E851"/>
                </a:solidFill>
                <a:latin typeface="Montserrat Bold"/>
              </a:rPr>
              <a:t>uits issus de petites fermes </a:t>
            </a:r>
          </a:p>
          <a:p>
            <a:pPr marL="462280" indent="-231140" lvl="1">
              <a:lnSpc>
                <a:spcPts val="3836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Montserrat Bold"/>
              </a:rPr>
              <a:t>panier de fermier de famille d'Équiterre</a:t>
            </a:r>
          </a:p>
          <a:p>
            <a:pPr>
              <a:lnSpc>
                <a:spcPts val="4384"/>
              </a:lnSpc>
            </a:pPr>
          </a:p>
          <a:p>
            <a:pPr>
              <a:lnSpc>
                <a:spcPts val="4384"/>
              </a:lnSpc>
            </a:pPr>
          </a:p>
          <a:p>
            <a:pPr>
              <a:lnSpc>
                <a:spcPts val="4384"/>
              </a:lnSpc>
            </a:pPr>
          </a:p>
          <a:p>
            <a:pPr>
              <a:lnSpc>
                <a:spcPts val="4384"/>
              </a:lnSpc>
            </a:pPr>
          </a:p>
          <a:p>
            <a:pPr>
              <a:lnSpc>
                <a:spcPts val="4384"/>
              </a:lnSpc>
            </a:pPr>
            <a:r>
              <a:rPr lang="en-US" sz="3200">
                <a:solidFill>
                  <a:srgbClr val="B3E851"/>
                </a:solidFill>
                <a:latin typeface="Montserrat Bold"/>
              </a:rPr>
              <a:t>Privilégier les produits du commerce équitable</a:t>
            </a:r>
          </a:p>
          <a:p>
            <a:pPr marL="462280" indent="-231140" lvl="1">
              <a:lnSpc>
                <a:spcPts val="3836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Montserrat Bold"/>
              </a:rPr>
              <a:t>http://pareilpaspareil.com</a:t>
            </a:r>
          </a:p>
          <a:p>
            <a:pPr>
              <a:lnSpc>
                <a:spcPts val="3836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028700" y="1028700"/>
            <a:ext cx="6512145" cy="2371412"/>
            <a:chOff x="0" y="0"/>
            <a:chExt cx="8682860" cy="3161883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333375"/>
              <a:ext cx="8682860" cy="17798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944"/>
                </a:lnSpc>
              </a:pPr>
              <a:r>
                <a:rPr lang="en-US" sz="10400">
                  <a:solidFill>
                    <a:srgbClr val="FFFEE6"/>
                  </a:solidFill>
                  <a:latin typeface="Amatic SC Bold"/>
                </a:rPr>
                <a:t>JUSTE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2384643"/>
              <a:ext cx="8193820" cy="8153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20"/>
                </a:lnSpc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528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57200" y="9525000"/>
            <a:ext cx="19316700" cy="762000"/>
          </a:xfrm>
          <a:prstGeom prst="rect">
            <a:avLst/>
          </a:prstGeom>
          <a:solidFill>
            <a:srgbClr val="F8CF2C">
              <a:alpha val="9804"/>
            </a:srgbClr>
          </a:solidFill>
        </p:spPr>
      </p:sp>
      <p:sp>
        <p:nvSpPr>
          <p:cNvPr name="AutoShape 3" id="3"/>
          <p:cNvSpPr/>
          <p:nvPr/>
        </p:nvSpPr>
        <p:spPr>
          <a:xfrm rot="0">
            <a:off x="9105900" y="228600"/>
            <a:ext cx="400050" cy="1981200"/>
          </a:xfrm>
          <a:prstGeom prst="rect">
            <a:avLst/>
          </a:prstGeom>
          <a:solidFill>
            <a:srgbClr val="729C25"/>
          </a:solid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alphaModFix amt="44999"/>
          </a:blip>
          <a:srcRect l="0" t="0" r="30330" b="0"/>
          <a:stretch>
            <a:fillRect/>
          </a:stretch>
        </p:blipFill>
        <p:spPr>
          <a:xfrm flipH="false" flipV="false" rot="0">
            <a:off x="-923925" y="0"/>
            <a:ext cx="9701212" cy="9283118"/>
          </a:xfrm>
          <a:prstGeom prst="rect">
            <a:avLst/>
          </a:prstGeom>
        </p:spPr>
      </p:pic>
      <p:sp>
        <p:nvSpPr>
          <p:cNvPr name="AutoShape 5" id="5"/>
          <p:cNvSpPr/>
          <p:nvPr/>
        </p:nvSpPr>
        <p:spPr>
          <a:xfrm rot="-5400000">
            <a:off x="9105900" y="190500"/>
            <a:ext cx="400050" cy="1981200"/>
          </a:xfrm>
          <a:prstGeom prst="rect">
            <a:avLst/>
          </a:prstGeom>
          <a:solidFill>
            <a:srgbClr val="729C25"/>
          </a:solidFill>
        </p:spPr>
      </p:sp>
      <p:grpSp>
        <p:nvGrpSpPr>
          <p:cNvPr name="Group 6" id="6"/>
          <p:cNvGrpSpPr/>
          <p:nvPr/>
        </p:nvGrpSpPr>
        <p:grpSpPr>
          <a:xfrm rot="0">
            <a:off x="0" y="8487183"/>
            <a:ext cx="19316700" cy="1859915"/>
            <a:chOff x="0" y="0"/>
            <a:chExt cx="25755600" cy="247988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14092787" y="-114300"/>
              <a:ext cx="9529213" cy="683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919"/>
                </a:lnSpc>
              </a:pPr>
            </a:p>
          </p:txBody>
        </p:sp>
        <p:sp>
          <p:nvSpPr>
            <p:cNvPr name="AutoShape 8" id="8"/>
            <p:cNvSpPr/>
            <p:nvPr/>
          </p:nvSpPr>
          <p:spPr>
            <a:xfrm rot="0">
              <a:off x="0" y="1463887"/>
              <a:ext cx="25755600" cy="1016000"/>
            </a:xfrm>
            <a:prstGeom prst="rect">
              <a:avLst/>
            </a:prstGeom>
            <a:solidFill>
              <a:srgbClr val="FFFEE6">
                <a:alpha val="9804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 rot="0">
              <a:off x="9871731" y="1627717"/>
              <a:ext cx="13750269" cy="5829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spc="168">
                  <a:solidFill>
                    <a:srgbClr val="F8CF2C"/>
                  </a:solidFill>
                  <a:latin typeface="Kollektif"/>
                </a:rPr>
                <a:t>BSEC - Centre des services scolaire de Montréal • 2021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018554" y="2298573"/>
            <a:ext cx="7812246" cy="5218367"/>
            <a:chOff x="0" y="0"/>
            <a:chExt cx="10416328" cy="6957823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295275"/>
              <a:ext cx="10416328" cy="53370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7567"/>
                </a:lnSpc>
              </a:pPr>
              <a:r>
                <a:rPr lang="en-US" sz="8800">
                  <a:solidFill>
                    <a:srgbClr val="FFFEE6"/>
                  </a:solidFill>
                  <a:latin typeface="Montserrat Bold"/>
                </a:rPr>
                <a:t>RECYCL</a:t>
              </a:r>
              <a:r>
                <a:rPr lang="en-US" sz="8800">
                  <a:solidFill>
                    <a:srgbClr val="FFFEE6"/>
                  </a:solidFill>
                  <a:latin typeface="Montserrat Bold"/>
                </a:rPr>
                <a:t>ER ET COMPOSTER</a:t>
              </a:r>
            </a:p>
            <a:p>
              <a:pPr algn="just">
                <a:lnSpc>
                  <a:spcPts val="7567"/>
                </a:lnSpc>
              </a:pP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520168" y="5671948"/>
              <a:ext cx="9896161" cy="12858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712"/>
                </a:lnSpc>
              </a:pPr>
              <a:r>
                <a:rPr lang="en-US" sz="3375" spc="270">
                  <a:solidFill>
                    <a:srgbClr val="729C25"/>
                  </a:solidFill>
                  <a:latin typeface="Montserrat Bold"/>
                </a:rPr>
                <a:t>s</a:t>
              </a:r>
              <a:r>
                <a:rPr lang="en-US" sz="3375" spc="270">
                  <a:solidFill>
                    <a:srgbClr val="729C25"/>
                  </a:solidFill>
                  <a:latin typeface="Montserrat Bold"/>
                </a:rPr>
                <a:t>ur place ou en rapportant le tout à la maison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DAD4OlOR1QY</dc:identifier>
  <dcterms:modified xsi:type="dcterms:W3CDTF">2011-08-01T06:04:30Z</dcterms:modified>
  <cp:revision>1</cp:revision>
  <dc:title>Lunch zéro déchet</dc:title>
</cp:coreProperties>
</file>